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6" r:id="rId5"/>
    <p:sldId id="287" r:id="rId6"/>
    <p:sldId id="265" r:id="rId7"/>
    <p:sldId id="268" r:id="rId8"/>
    <p:sldId id="291" r:id="rId9"/>
    <p:sldId id="273" r:id="rId10"/>
    <p:sldId id="271" r:id="rId11"/>
    <p:sldId id="298" r:id="rId12"/>
    <p:sldId id="274" r:id="rId13"/>
    <p:sldId id="276" r:id="rId14"/>
    <p:sldId id="280" r:id="rId15"/>
    <p:sldId id="293" r:id="rId16"/>
    <p:sldId id="278" r:id="rId17"/>
    <p:sldId id="296" r:id="rId18"/>
    <p:sldId id="275" r:id="rId19"/>
    <p:sldId id="297" r:id="rId20"/>
    <p:sldId id="285" r:id="rId21"/>
    <p:sldId id="286" r:id="rId22"/>
    <p:sldId id="295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ivzeti razdelek" id="{013CC800-600D-4D52-802F-3CEBCDDE0CB3}">
          <p14:sldIdLst>
            <p14:sldId id="256"/>
            <p14:sldId id="287"/>
            <p14:sldId id="265"/>
            <p14:sldId id="268"/>
            <p14:sldId id="291"/>
            <p14:sldId id="273"/>
            <p14:sldId id="271"/>
            <p14:sldId id="298"/>
            <p14:sldId id="274"/>
            <p14:sldId id="276"/>
            <p14:sldId id="280"/>
            <p14:sldId id="293"/>
            <p14:sldId id="278"/>
            <p14:sldId id="296"/>
            <p14:sldId id="275"/>
            <p14:sldId id="297"/>
          </p14:sldIdLst>
        </p14:section>
        <p14:section name="Odsek brez naslova" id="{A0BE99FE-7C8B-4AFD-B704-B06EC20BD884}">
          <p14:sldIdLst>
            <p14:sldId id="285"/>
            <p14:sldId id="286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3399"/>
    <a:srgbClr val="0088CE"/>
    <a:srgbClr val="7BB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B66BD7-567B-F34E-8109-C6B47AB93428}" v="3" dt="2026-04-16T09:05:58.989"/>
    <p1510:client id="{1046DDB1-5516-431C-9791-21097D2FC21C}" v="1631" dt="2026-04-16T07:28:35.077"/>
    <p1510:client id="{18A2E489-29EB-4A2B-BBE6-E66C7E0C95E6}" v="323" dt="2026-04-15T12:46:04.738"/>
    <p1510:client id="{3619823B-A6D9-430B-98F1-6B1C341277D6}" v="4307" dt="2026-04-16T08:50:53.790"/>
    <p1510:client id="{8828E739-DDC6-56F9-FE0D-E68862F698A6}" v="12" dt="2026-04-15T12:11:41.548"/>
    <p1510:client id="{CBB42767-7217-B398-8EEE-3F00D6E74331}" v="9" dt="2026-04-16T08:30:05.268"/>
    <p1510:client id="{D38D60A3-D7DD-D9E2-5161-DB134D3A5992}" v="75" dt="2026-04-15T11:57:09.134"/>
    <p1510:client id="{D565B740-4F82-56D9-E67D-9350212E4C13}" v="69" dt="2026-04-16T11:23:19.509"/>
    <p1510:client id="{E39A1AAA-EBF3-C470-E4F0-240CA358A0D8}" v="3" dt="2026-04-15T12:10:58.1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rednji slog 2 – poudarek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rednji slog 2 – poudarek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rednji slog 2 – poudarek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51EAA-BCDF-8E42-A628-3B05EABB8778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4190F6-166C-B94E-8946-5A28EA4DE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20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80992-62B5-496A-B63D-A16922003381}" type="datetimeFigureOut">
              <a:rPr lang="en-SI" smtClean="0"/>
              <a:t>04/17/2026</a:t>
            </a:fld>
            <a:endParaRPr lang="en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44059-C968-4404-8A57-95451107C94D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876217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4059-C968-4404-8A57-95451107C94D}" type="slidenum">
              <a:rPr lang="en-SI" smtClean="0"/>
              <a:t>4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568930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4059-C968-4404-8A57-95451107C94D}" type="slidenum">
              <a:rPr lang="en-SI" smtClean="0"/>
              <a:t>15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002769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22611-100C-BE87-1610-5A429F7D11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32337" y="3108960"/>
            <a:ext cx="5906935" cy="697377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GB"/>
              <a:t>PODNASLOV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32337" y="1561545"/>
            <a:ext cx="5906935" cy="1428145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NASLOV SKLOPA</a:t>
            </a:r>
          </a:p>
          <a:p>
            <a:r>
              <a:rPr lang="en-GB"/>
              <a:t>DVOVRSTIČNI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90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EE974D-768E-8F32-A910-40F6E436B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39500" y="1949946"/>
            <a:ext cx="8589404" cy="3995125"/>
          </a:xfrm>
        </p:spPr>
        <p:txBody>
          <a:bodyPr>
            <a:normAutofit/>
          </a:bodyPr>
          <a:lstStyle>
            <a:lvl1pPr marL="342900" indent="-342900">
              <a:buFont typeface="Wingdings" charset="2"/>
              <a:buChar char="§"/>
              <a:defRPr sz="1600">
                <a:solidFill>
                  <a:srgbClr val="003399"/>
                </a:solidFill>
              </a:defRPr>
            </a:lvl1pPr>
            <a:lvl2pPr marL="742950" indent="-285750">
              <a:buFont typeface="Arial"/>
              <a:buChar char="•"/>
              <a:defRPr sz="1600">
                <a:solidFill>
                  <a:srgbClr val="003399"/>
                </a:solidFill>
              </a:defRPr>
            </a:lvl2pPr>
            <a:lvl3pPr marL="1143000" indent="-228600">
              <a:buFont typeface="Lucida Grande"/>
              <a:buChar char="–"/>
              <a:defRPr sz="1600">
                <a:solidFill>
                  <a:srgbClr val="003399"/>
                </a:solidFill>
              </a:defRPr>
            </a:lvl3pPr>
            <a:lvl4pPr marL="1600200" indent="-228600">
              <a:buFont typeface="Arial"/>
              <a:buChar char="•"/>
              <a:defRPr sz="1600">
                <a:solidFill>
                  <a:srgbClr val="003399"/>
                </a:solidFill>
              </a:defRPr>
            </a:lvl4pPr>
            <a:lvl5pPr>
              <a:defRPr sz="1600">
                <a:solidFill>
                  <a:srgbClr val="003399"/>
                </a:solidFill>
              </a:defRPr>
            </a:lvl5pPr>
          </a:lstStyle>
          <a:p>
            <a:pPr lvl="0"/>
            <a:r>
              <a:rPr lang="sl-SI"/>
              <a:t>Alineja 1</a:t>
            </a:r>
          </a:p>
          <a:p>
            <a:pPr lvl="1"/>
            <a:r>
              <a:rPr lang="sl-SI"/>
              <a:t>Alineja 2</a:t>
            </a:r>
          </a:p>
          <a:p>
            <a:pPr lvl="2"/>
            <a:r>
              <a:rPr lang="sl-SI"/>
              <a:t>Alineja 3</a:t>
            </a:r>
          </a:p>
          <a:p>
            <a:pPr lvl="3"/>
            <a:r>
              <a:rPr lang="sl-SI"/>
              <a:t>Alineja 4</a:t>
            </a:r>
          </a:p>
          <a:p>
            <a:pPr lvl="4"/>
            <a:r>
              <a:rPr lang="sl-SI"/>
              <a:t>Alineja 5</a:t>
            </a: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39499" y="446855"/>
            <a:ext cx="8589405" cy="11430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003399"/>
                </a:solidFill>
              </a:defRPr>
            </a:lvl1pPr>
          </a:lstStyle>
          <a:p>
            <a:r>
              <a:rPr lang="sl-SI"/>
              <a:t>Naslov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32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E4FEA8-F9C6-3170-3F6C-DB94998F32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036735" y="432165"/>
            <a:ext cx="7909829" cy="11430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003399"/>
                </a:solidFill>
              </a:defRPr>
            </a:lvl1pPr>
          </a:lstStyle>
          <a:p>
            <a:r>
              <a:rPr lang="sl-SI"/>
              <a:t>Naslov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036736" y="1949948"/>
            <a:ext cx="7909829" cy="8679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l-SI"/>
              <a:t>Besedilo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036736" y="3026744"/>
            <a:ext cx="6617521" cy="311808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l-SI"/>
              <a:t>Click to edit Master text styles</a:t>
            </a:r>
          </a:p>
          <a:p>
            <a:pPr lvl="1"/>
            <a:r>
              <a:rPr lang="sl-SI"/>
              <a:t>Second level</a:t>
            </a:r>
          </a:p>
          <a:p>
            <a:pPr lvl="2"/>
            <a:r>
              <a:rPr lang="sl-SI"/>
              <a:t>Third level</a:t>
            </a:r>
          </a:p>
          <a:p>
            <a:pPr lvl="3"/>
            <a:r>
              <a:rPr lang="sl-SI"/>
              <a:t>Fourth level</a:t>
            </a:r>
          </a:p>
          <a:p>
            <a:pPr lvl="4"/>
            <a:r>
              <a:rPr lang="sl-SI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5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D2575B-D49A-5701-7E0B-27A23151CF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39500" y="1949946"/>
            <a:ext cx="8589404" cy="3995125"/>
          </a:xfrm>
        </p:spPr>
        <p:txBody>
          <a:bodyPr>
            <a:normAutofit/>
          </a:bodyPr>
          <a:lstStyle>
            <a:lvl1pPr marL="342900" indent="-342900">
              <a:buFont typeface="Wingdings" charset="2"/>
              <a:buChar char="§"/>
              <a:defRPr sz="1600">
                <a:solidFill>
                  <a:srgbClr val="003399"/>
                </a:solidFill>
              </a:defRPr>
            </a:lvl1pPr>
            <a:lvl2pPr marL="742950" indent="-285750">
              <a:buFont typeface="Arial"/>
              <a:buChar char="•"/>
              <a:defRPr sz="1600">
                <a:solidFill>
                  <a:srgbClr val="003399"/>
                </a:solidFill>
              </a:defRPr>
            </a:lvl2pPr>
            <a:lvl3pPr marL="1143000" indent="-228600">
              <a:buFont typeface="Lucida Grande"/>
              <a:buChar char="–"/>
              <a:defRPr sz="1600">
                <a:solidFill>
                  <a:srgbClr val="003399"/>
                </a:solidFill>
              </a:defRPr>
            </a:lvl3pPr>
            <a:lvl4pPr marL="1600200" indent="-228600">
              <a:buFont typeface="Arial"/>
              <a:buChar char="•"/>
              <a:defRPr sz="1600">
                <a:solidFill>
                  <a:srgbClr val="003399"/>
                </a:solidFill>
              </a:defRPr>
            </a:lvl4pPr>
            <a:lvl5pPr>
              <a:defRPr sz="1600">
                <a:solidFill>
                  <a:srgbClr val="003399"/>
                </a:solidFill>
              </a:defRPr>
            </a:lvl5pPr>
          </a:lstStyle>
          <a:p>
            <a:pPr lvl="0"/>
            <a:r>
              <a:rPr lang="sl-SI"/>
              <a:t>Alineja 1</a:t>
            </a:r>
          </a:p>
          <a:p>
            <a:pPr lvl="1"/>
            <a:r>
              <a:rPr lang="sl-SI"/>
              <a:t>Alineja 2</a:t>
            </a:r>
          </a:p>
          <a:p>
            <a:pPr lvl="2"/>
            <a:r>
              <a:rPr lang="sl-SI"/>
              <a:t>Alineja 3</a:t>
            </a:r>
          </a:p>
          <a:p>
            <a:pPr lvl="3"/>
            <a:r>
              <a:rPr lang="sl-SI"/>
              <a:t>Alineja 4</a:t>
            </a:r>
          </a:p>
          <a:p>
            <a:pPr lvl="4"/>
            <a:r>
              <a:rPr lang="sl-SI"/>
              <a:t>Alineja 5</a:t>
            </a: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39499" y="446855"/>
            <a:ext cx="8589405" cy="11430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003399"/>
                </a:solidFill>
              </a:defRPr>
            </a:lvl1pPr>
          </a:lstStyle>
          <a:p>
            <a:r>
              <a:rPr lang="sl-SI"/>
              <a:t>Naslov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544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8AB7A0-4317-221C-B18A-6D36BA6180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867922" y="1488438"/>
            <a:ext cx="6456156" cy="2463360"/>
          </a:xfrm>
        </p:spPr>
        <p:txBody>
          <a:bodyPr>
            <a:normAutofit/>
          </a:bodyPr>
          <a:lstStyle>
            <a:lvl1pPr algn="ctr">
              <a:defRPr sz="3200" b="1" i="1">
                <a:solidFill>
                  <a:schemeClr val="bg1"/>
                </a:solidFill>
              </a:defRPr>
            </a:lvl1pPr>
          </a:lstStyle>
          <a:p>
            <a:r>
              <a:rPr lang="en-GB" err="1"/>
              <a:t>Pomembna</a:t>
            </a:r>
            <a:r>
              <a:rPr lang="en-GB"/>
              <a:t> </a:t>
            </a:r>
            <a:r>
              <a:rPr lang="en-GB" err="1"/>
              <a:t>misel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7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87AA4B-8BDD-C176-841C-6353B8DEC0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88418" y="1201166"/>
            <a:ext cx="3604069" cy="11430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003399"/>
                </a:solidFill>
              </a:defRPr>
            </a:lvl1pPr>
          </a:lstStyle>
          <a:p>
            <a:r>
              <a:rPr lang="sl-SI"/>
              <a:t>Naslov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88418" y="2417197"/>
            <a:ext cx="3604069" cy="345493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l-SI"/>
              <a:t>Besedilo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1814046-15DC-5320-B8C1-2CFF6E9FB6D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380905" y="1207792"/>
            <a:ext cx="2884998" cy="230535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sl-S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C8E02DD-473B-997A-C16B-6A9E6448A31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381567" y="3591145"/>
            <a:ext cx="2884998" cy="230535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sl-SI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483205B-621F-98C7-F8D5-F14CFB3D22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340115" y="1201685"/>
            <a:ext cx="2884998" cy="230535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sl-SI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956EC70-B417-56D4-597A-A2C6B08DBD25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340777" y="3592989"/>
            <a:ext cx="2884998" cy="230535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65046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87AA4B-8BDD-C176-841C-6353B8DEC0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88418" y="1201166"/>
            <a:ext cx="3604069" cy="11430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003399"/>
                </a:solidFill>
              </a:defRPr>
            </a:lvl1pPr>
          </a:lstStyle>
          <a:p>
            <a:r>
              <a:rPr lang="sl-SI"/>
              <a:t>Naslov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88418" y="2417197"/>
            <a:ext cx="3604069" cy="345493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l-SI"/>
              <a:t>Besedilo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4B6C3BB-B0CE-632B-64C9-A6DE868698D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297556" y="1201167"/>
            <a:ext cx="6136419" cy="468871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34941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212A67-13D4-F684-4130-53F7D3E887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867922" y="1941663"/>
            <a:ext cx="6456156" cy="2463360"/>
          </a:xfrm>
        </p:spPr>
        <p:txBody>
          <a:bodyPr>
            <a:normAutofit/>
          </a:bodyPr>
          <a:lstStyle>
            <a:lvl1pPr algn="ctr">
              <a:defRPr sz="4000" b="1" i="1">
                <a:solidFill>
                  <a:schemeClr val="bg1"/>
                </a:solidFill>
              </a:defRPr>
            </a:lvl1pPr>
          </a:lstStyle>
          <a:p>
            <a:r>
              <a:rPr lang="en-GB" err="1"/>
              <a:t>Hvala</a:t>
            </a:r>
            <a:br>
              <a:rPr lang="en-GB"/>
            </a:br>
            <a:r>
              <a:rPr lang="en-GB"/>
              <a:t>za </a:t>
            </a:r>
            <a:r>
              <a:rPr lang="en-GB" err="1"/>
              <a:t>pozornost</a:t>
            </a:r>
            <a:r>
              <a:rPr lang="en-GB"/>
              <a:t>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2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72FD0-9944-B742-807F-C0E5454B8D93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57B43-9270-4444-9A09-1B034E9FC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20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7" r:id="rId4"/>
    <p:sldLayoutId id="2147483652" r:id="rId5"/>
    <p:sldLayoutId id="2147483654" r:id="rId6"/>
    <p:sldLayoutId id="2147483655" r:id="rId7"/>
    <p:sldLayoutId id="2147483656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olympic.si/olimpijska-druzina/regijske-pisarne-in-sport-v-zamejstvu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pp.zmigajsedovadbe.olympic.si/auth/register-org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lympic.si/sport-za-vse/gibajmo-se/zmigaj-se-do-vadbe/za-izvajalce/javno-povabilo" TargetMode="External"/><Relationship Id="rId2" Type="http://schemas.openxmlformats.org/officeDocument/2006/relationships/hyperlink" Target="mailto:eupp@olympic.si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5.png"/><Relationship Id="rId3" Type="http://schemas.openxmlformats.org/officeDocument/2006/relationships/hyperlink" Target="https://www.facebook.com/SloveniaOlympicTeam/" TargetMode="External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hyperlink" Target="https://olympic.si/sport-za-vse/gibajmo-se/zmigaj-se-do-vadbe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youtube.com/playlist?list=PLy7tkNkCRzy7ZiY7XcT7k523aJJztosMK" TargetMode="External"/><Relationship Id="rId11" Type="http://schemas.openxmlformats.org/officeDocument/2006/relationships/image" Target="../media/image14.png"/><Relationship Id="rId5" Type="http://schemas.openxmlformats.org/officeDocument/2006/relationships/hyperlink" Target="https://www.youtube.com/user/TeamSlovenia" TargetMode="External"/><Relationship Id="rId10" Type="http://schemas.microsoft.com/office/2007/relationships/hdphoto" Target="../media/hdphoto2.wdp"/><Relationship Id="rId4" Type="http://schemas.openxmlformats.org/officeDocument/2006/relationships/hyperlink" Target="https://www.instagram.com/sloveniaolympicteam/" TargetMode="External"/><Relationship Id="rId9" Type="http://schemas.openxmlformats.org/officeDocument/2006/relationships/image" Target="../media/image13.png"/><Relationship Id="rId1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lympic.si/sport-za-vse/gibajmo-se/zmigaj-se-do-vadbe/za-izvajalce/javno-povabilo" TargetMode="External"/><Relationship Id="rId2" Type="http://schemas.openxmlformats.org/officeDocument/2006/relationships/hyperlink" Target="https://cms.olympic.si/api/media/file/Standard%20kakovosti.pdf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852A094-C892-CD11-63B7-9603F37ECC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2337" y="2800041"/>
            <a:ext cx="7310158" cy="2649029"/>
          </a:xfrm>
        </p:spPr>
        <p:txBody>
          <a:bodyPr>
            <a:normAutofit/>
          </a:bodyPr>
          <a:lstStyle/>
          <a:p>
            <a:r>
              <a:rPr lang="sl-SI" i="1" noProof="0">
                <a:cs typeface="Arial"/>
              </a:rPr>
              <a:t>Javno povabilo za izbor in financiranje izvajalcev programov športno-rekreativne vadbe v okviru operacije "Zmigaj se do vadbe " za leto </a:t>
            </a:r>
            <a:r>
              <a:rPr lang="sl-SI" i="1">
                <a:cs typeface="Arial"/>
              </a:rPr>
              <a:t>2026/2027</a:t>
            </a:r>
            <a:br>
              <a:rPr lang="sl-SI" noProof="0">
                <a:cs typeface="Arial"/>
              </a:rPr>
            </a:br>
            <a:br>
              <a:rPr lang="sl-SI" noProof="0">
                <a:cs typeface="Arial"/>
              </a:rPr>
            </a:br>
            <a:r>
              <a:rPr lang="sl-SI" sz="1400" b="1">
                <a:cs typeface="Arial"/>
              </a:rPr>
              <a:t>16. April 2026</a:t>
            </a:r>
            <a:endParaRPr lang="sl-SI" sz="1400" noProof="0">
              <a:cs typeface="Arial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A2A3C74-C577-8B04-38EA-943C965495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2337" y="1561545"/>
            <a:ext cx="6198050" cy="1428145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sl-SI" noProof="0">
                <a:cs typeface="Arial"/>
              </a:rPr>
              <a:t>INFORMATIVNA DELAVNICA ZA PRIJAVITELJE</a:t>
            </a:r>
          </a:p>
        </p:txBody>
      </p:sp>
    </p:spTree>
    <p:extLst>
      <p:ext uri="{BB962C8B-B14F-4D97-AF65-F5344CB8AC3E}">
        <p14:creationId xmlns:p14="http://schemas.microsoft.com/office/powerpoint/2010/main" val="1818151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9BD58265-E652-B5C7-9139-5D4858361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331" y="1720141"/>
            <a:ext cx="10249174" cy="399650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sl-SI" sz="2000"/>
              <a:t>Vrednost 60-urnega programa (brez plačila za infrastrukturo) je </a:t>
            </a:r>
            <a:r>
              <a:rPr lang="sl-SI" sz="2000" b="1"/>
              <a:t>1.812,60 EUR.  </a:t>
            </a:r>
          </a:p>
          <a:p>
            <a:pPr marL="0" indent="0">
              <a:buNone/>
            </a:pPr>
            <a:r>
              <a:rPr lang="sl-SI" sz="2000" b="1"/>
              <a:t>	SE A = 30,21 EUR </a:t>
            </a:r>
            <a:r>
              <a:rPr lang="sl-SI" sz="2000"/>
              <a:t>na enoto/vadbeno uro (vključuje strošek dela in posredne stroške  	v 15% pavšalu) </a:t>
            </a:r>
          </a:p>
          <a:p>
            <a:pPr marL="0" indent="0">
              <a:buNone/>
            </a:pPr>
            <a:endParaRPr lang="sl-SI" sz="2000"/>
          </a:p>
          <a:p>
            <a:pPr marL="457200" indent="-457200">
              <a:buFont typeface="+mj-lt"/>
              <a:buAutoNum type="arabicParenR" startAt="2"/>
            </a:pPr>
            <a:r>
              <a:rPr lang="sl-SI" sz="2000"/>
              <a:t>Vrednost 60-urnega programa (s plačilom za infrastrukturo) je </a:t>
            </a:r>
            <a:r>
              <a:rPr lang="sl-SI" sz="2000" b="1"/>
              <a:t>4.555,80 EUR.</a:t>
            </a:r>
          </a:p>
          <a:p>
            <a:pPr marL="0" indent="0">
              <a:buNone/>
            </a:pPr>
            <a:r>
              <a:rPr lang="sl-SI" sz="2000" b="1"/>
              <a:t>	SE B = 75,93 EUR </a:t>
            </a:r>
            <a:r>
              <a:rPr lang="sl-SI" sz="2000"/>
              <a:t>na enoto/vadbeno uro (vključuje strošek dela, najem športne  	infrastrukture, posredne stroške v 15% pavšalu)</a:t>
            </a:r>
          </a:p>
          <a:p>
            <a:pPr marL="0" indent="0">
              <a:buNone/>
            </a:pPr>
            <a:endParaRPr lang="sl-SI" sz="2000"/>
          </a:p>
          <a:p>
            <a:pPr marL="0" indent="0">
              <a:buNone/>
            </a:pPr>
            <a:endParaRPr lang="sl-SI" sz="2000"/>
          </a:p>
          <a:p>
            <a:pPr marL="0" indent="0">
              <a:buNone/>
            </a:pPr>
            <a:r>
              <a:rPr lang="sl-SI" sz="2000" b="1" u="sng"/>
              <a:t>Dokazovanje izvedenih ur / podpisane liste prisotnosti (brez računov)</a:t>
            </a:r>
            <a:r>
              <a:rPr lang="sl-SI" sz="2000"/>
              <a:t> </a:t>
            </a:r>
          </a:p>
          <a:p>
            <a:pPr marL="0" indent="0">
              <a:buNone/>
            </a:pPr>
            <a:endParaRPr lang="sl-SI" sz="2000"/>
          </a:p>
          <a:p>
            <a:endParaRPr lang="sl-SI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76AE17FC-1DD7-8DBF-B9DF-39C4E1B06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Višina financiranja programov</a:t>
            </a:r>
          </a:p>
        </p:txBody>
      </p:sp>
    </p:spTree>
    <p:extLst>
      <p:ext uri="{BB962C8B-B14F-4D97-AF65-F5344CB8AC3E}">
        <p14:creationId xmlns:p14="http://schemas.microsoft.com/office/powerpoint/2010/main" val="671086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E8A8242A-9968-0C5F-B99B-613E51924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2127" y="1589855"/>
            <a:ext cx="9314929" cy="4113633"/>
          </a:xfrm>
        </p:spPr>
        <p:txBody>
          <a:bodyPr>
            <a:noAutofit/>
          </a:bodyPr>
          <a:lstStyle/>
          <a:p>
            <a:r>
              <a:rPr lang="sl-SI" sz="2000"/>
              <a:t>Informiranje lokalne skupnosti o projektu.</a:t>
            </a:r>
          </a:p>
          <a:p>
            <a:r>
              <a:rPr lang="sl-SI" sz="2000"/>
              <a:t>Vezni člen med izvajalci vadb, regijskimi koordinatorji za zdravstveno vzgojo v CKZ in ZVC in OKS-ZŠZ.</a:t>
            </a:r>
          </a:p>
          <a:p>
            <a:r>
              <a:rPr lang="sl-SI" sz="2000"/>
              <a:t>Diagnostika telesnih zmogljivosti </a:t>
            </a:r>
            <a:r>
              <a:rPr lang="sl-SI" sz="2000">
                <a:sym typeface="Wingdings" panose="05000000000000000000" pitchFamily="2" charset="2"/>
              </a:rPr>
              <a:t> </a:t>
            </a:r>
            <a:r>
              <a:rPr lang="sl-SI" sz="2000"/>
              <a:t>pomoč pri organizaciji izvedbe meritev s strani FŠ, pomoč izvajalcem vadb pri izvedbi meritev.</a:t>
            </a:r>
          </a:p>
          <a:p>
            <a:r>
              <a:rPr lang="sl-SI" sz="2000"/>
              <a:t>Izposoja dinamometrov za izvajanje meritev.</a:t>
            </a:r>
          </a:p>
          <a:p>
            <a:r>
              <a:rPr lang="sl-SI" sz="2000"/>
              <a:t>Spremljanje izvajanja vadbe pri izbranih izvajalcih.</a:t>
            </a:r>
          </a:p>
          <a:p>
            <a:r>
              <a:rPr lang="sl-SI" sz="2000"/>
              <a:t>Usposabljanje strokovnih delavcev v športu </a:t>
            </a:r>
            <a:r>
              <a:rPr lang="sl-SI" sz="2000">
                <a:sym typeface="Wingdings" panose="05000000000000000000" pitchFamily="2" charset="2"/>
              </a:rPr>
              <a:t> </a:t>
            </a:r>
            <a:r>
              <a:rPr lang="sl-SI" sz="2000"/>
              <a:t>obveščanje lokalne skupnosti o razpisanih brezplačnih usposabljanjih v okviru operacije Zmigaj se do vadbe.</a:t>
            </a:r>
          </a:p>
          <a:p>
            <a:pPr>
              <a:buFont typeface="Wingdings" panose="05000000000000000000" pitchFamily="2" charset="2"/>
              <a:buChar char="Ø"/>
            </a:pPr>
            <a:endParaRPr lang="sl-SI" sz="2000"/>
          </a:p>
          <a:p>
            <a:pPr marL="0" indent="0">
              <a:buNone/>
            </a:pPr>
            <a:r>
              <a:rPr lang="sl-SI" sz="2000" b="1">
                <a:hlinkClick r:id="rId2"/>
              </a:rPr>
              <a:t>Kontakti regijskih pisarn OKS-ZŠZ</a:t>
            </a:r>
            <a:endParaRPr lang="sl-SI" sz="200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397F6F36-7CF8-D741-F230-7107615AA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Vloga regijskih pisarn OKS ZŠZ</a:t>
            </a:r>
          </a:p>
        </p:txBody>
      </p:sp>
    </p:spTree>
    <p:extLst>
      <p:ext uri="{BB962C8B-B14F-4D97-AF65-F5344CB8AC3E}">
        <p14:creationId xmlns:p14="http://schemas.microsoft.com/office/powerpoint/2010/main" val="2274967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D042D-6689-AF55-8A45-1EEF9FD04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1ED96E94-CCDF-8112-7D12-F0A13B04E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sl-SI" sz="2000"/>
          </a:p>
          <a:p>
            <a:endParaRPr lang="sl-SI" noProof="0"/>
          </a:p>
          <a:p>
            <a:endParaRPr lang="sl-SI"/>
          </a:p>
          <a:p>
            <a:endParaRPr lang="sl-SI" noProof="0"/>
          </a:p>
          <a:p>
            <a:endParaRPr lang="sl-SI"/>
          </a:p>
          <a:p>
            <a:endParaRPr lang="sl-SI" noProof="0"/>
          </a:p>
          <a:p>
            <a:endParaRPr lang="sl-SI"/>
          </a:p>
          <a:p>
            <a:endParaRPr lang="sl-SI" noProof="0"/>
          </a:p>
          <a:p>
            <a:pPr marL="0" indent="0">
              <a:buNone/>
            </a:pPr>
            <a:endParaRPr lang="sl-SI" b="1" noProof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l-SI" b="1"/>
          </a:p>
          <a:p>
            <a:pPr marL="0" indent="0">
              <a:buNone/>
            </a:pPr>
            <a:endParaRPr lang="sl-SI" b="1"/>
          </a:p>
          <a:p>
            <a:pPr marL="0" indent="0">
              <a:buNone/>
            </a:pPr>
            <a:endParaRPr lang="sl-SI" b="1"/>
          </a:p>
          <a:p>
            <a:pPr marL="0" indent="0">
              <a:buNone/>
            </a:pPr>
            <a:endParaRPr lang="sl-SI" noProof="0"/>
          </a:p>
        </p:txBody>
      </p:sp>
      <p:sp>
        <p:nvSpPr>
          <p:cNvPr id="16" name="Naslov 2">
            <a:extLst>
              <a:ext uri="{FF2B5EF4-FFF2-40B4-BE49-F238E27FC236}">
                <a16:creationId xmlns:a16="http://schemas.microsoft.com/office/drawing/2014/main" id="{9CD1B028-8778-75BB-9877-C1F467BCD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786" y="446855"/>
            <a:ext cx="8460118" cy="1143000"/>
          </a:xfrm>
        </p:spPr>
        <p:txBody>
          <a:bodyPr/>
          <a:lstStyle/>
          <a:p>
            <a:r>
              <a:rPr lang="sl-SI" noProof="0"/>
              <a:t>Oddaja vloge na </a:t>
            </a:r>
            <a:r>
              <a:rPr lang="sl-SI"/>
              <a:t>Javno </a:t>
            </a:r>
            <a:r>
              <a:rPr lang="sl-SI" noProof="0"/>
              <a:t>povabilo</a:t>
            </a:r>
          </a:p>
        </p:txBody>
      </p:sp>
      <p:sp>
        <p:nvSpPr>
          <p:cNvPr id="12" name="Označba mesta vsebine 11">
            <a:extLst>
              <a:ext uri="{FF2B5EF4-FFF2-40B4-BE49-F238E27FC236}">
                <a16:creationId xmlns:a16="http://schemas.microsoft.com/office/drawing/2014/main" id="{E16CD0AA-3CAA-68FB-D54A-ECB62B0760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68786" y="1498371"/>
            <a:ext cx="6324600" cy="431641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sl-SI" sz="3600" b="1"/>
              <a:t>Vloga je izključno </a:t>
            </a:r>
            <a:r>
              <a:rPr lang="sl-SI" sz="3600" b="1">
                <a:hlinkClick r:id="rId2"/>
              </a:rPr>
              <a:t>elektronska</a:t>
            </a:r>
            <a:r>
              <a:rPr lang="sl-SI" sz="3600" b="1"/>
              <a:t>.</a:t>
            </a:r>
          </a:p>
          <a:p>
            <a:pPr marL="0" indent="0">
              <a:buNone/>
            </a:pPr>
            <a:endParaRPr lang="sl-SI" sz="3100" b="1"/>
          </a:p>
          <a:p>
            <a:pPr marL="0" indent="0">
              <a:buNone/>
            </a:pPr>
            <a:r>
              <a:rPr lang="sl-SI" sz="3600" b="1"/>
              <a:t>Spletna aplikacija omogoča: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sl-SI" sz="3200"/>
              <a:t>Kreiranje profila izvajalca.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sl-SI" sz="3200"/>
              <a:t>Oddaja vloge na javno povabilo.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sl-SI" sz="3200"/>
              <a:t>Vpis in prikaz vseh izbranih vadbenih programov </a:t>
            </a:r>
            <a:r>
              <a:rPr lang="sl-SI" sz="3200">
                <a:sym typeface="Wingdings" panose="05000000000000000000" pitchFamily="2" charset="2"/>
              </a:rPr>
              <a:t> interaktivni zemljevid.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sl-SI" sz="3200"/>
              <a:t>Vpis posameznikov v vadbene programe </a:t>
            </a:r>
            <a:r>
              <a:rPr lang="sl-SI" sz="3200">
                <a:sym typeface="Wingdings" panose="05000000000000000000" pitchFamily="2" charset="2"/>
              </a:rPr>
              <a:t> presejalni vprašalnik.</a:t>
            </a:r>
            <a:endParaRPr lang="sl-SI" sz="3200"/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sl-SI" sz="3200"/>
              <a:t>Vnos prisotnosti udeležencev s strani izvajalcev vadb, izpisi mesečne liste prisotnosti.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sl-SI" sz="3200"/>
              <a:t>Kreacija zahtevkov za plačilo za posamezni kvartal (Q1, Q2, Q3, Q4).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sl-SI" sz="3200"/>
              <a:t>Končno poročilo programa.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sl-SI" sz="3200"/>
              <a:t>Evalvacijo</a:t>
            </a:r>
            <a:r>
              <a:rPr lang="sl-SI" sz="2900"/>
              <a:t>.</a:t>
            </a:r>
          </a:p>
          <a:p>
            <a:endParaRPr lang="sl-SI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BFE7D237-8477-50FC-F851-FE23979B62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23" t="11571" r="28344" b="47688"/>
          <a:stretch>
            <a:fillRect/>
          </a:stretch>
        </p:blipFill>
        <p:spPr bwMode="auto">
          <a:xfrm>
            <a:off x="7818046" y="0"/>
            <a:ext cx="4103016" cy="20168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9F825122-F20D-C823-F505-E96E811DB7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672" t="16106" r="34843" b="48544"/>
          <a:stretch>
            <a:fillRect/>
          </a:stretch>
        </p:blipFill>
        <p:spPr>
          <a:xfrm>
            <a:off x="7818045" y="3511059"/>
            <a:ext cx="4103017" cy="243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82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28CC3E81-56C5-FDFD-AF76-C6D28ECB4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4490" y="1752593"/>
            <a:ext cx="9906986" cy="4404805"/>
          </a:xfrm>
        </p:spPr>
        <p:txBody>
          <a:bodyPr>
            <a:noAutofit/>
          </a:bodyPr>
          <a:lstStyle/>
          <a:p>
            <a:pPr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sl-SI" sz="2000"/>
              <a:t>Udeležba vaditeljev na </a:t>
            </a:r>
            <a:r>
              <a:rPr lang="sl-SI" sz="2000" b="1">
                <a:solidFill>
                  <a:schemeClr val="tx1"/>
                </a:solidFill>
              </a:rPr>
              <a:t>usposabljanju za merilce telesne zmogljivosti in administratorje </a:t>
            </a:r>
            <a:r>
              <a:rPr lang="sl-SI" sz="2000"/>
              <a:t>za uporabo aplikacije </a:t>
            </a:r>
            <a:r>
              <a:rPr lang="sl-SI" sz="2000" b="1">
                <a:solidFill>
                  <a:schemeClr val="tx1"/>
                </a:solidFill>
              </a:rPr>
              <a:t>Moj </a:t>
            </a:r>
            <a:r>
              <a:rPr lang="sl-SI" sz="2000" b="1" err="1">
                <a:solidFill>
                  <a:schemeClr val="tx1"/>
                </a:solidFill>
              </a:rPr>
              <a:t>SLOfit</a:t>
            </a:r>
            <a:r>
              <a:rPr lang="sl-SI" sz="2000" b="1">
                <a:solidFill>
                  <a:schemeClr val="tx1"/>
                </a:solidFill>
              </a:rPr>
              <a:t> </a:t>
            </a:r>
            <a:r>
              <a:rPr lang="sl-SI" sz="2000"/>
              <a:t>(september 2026).</a:t>
            </a:r>
          </a:p>
          <a:p>
            <a:pPr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sl-SI" sz="2000"/>
              <a:t>Izvedba </a:t>
            </a:r>
            <a:r>
              <a:rPr lang="sl-SI" sz="2000" b="1">
                <a:solidFill>
                  <a:schemeClr val="tx1"/>
                </a:solidFill>
              </a:rPr>
              <a:t>male testne baterije  </a:t>
            </a:r>
            <a:r>
              <a:rPr lang="sl-SI" sz="2000">
                <a:sym typeface="Wingdings" panose="05000000000000000000" pitchFamily="2" charset="2"/>
              </a:rPr>
              <a:t> </a:t>
            </a:r>
            <a:r>
              <a:rPr lang="sl-SI" sz="2000"/>
              <a:t>za vse vključene vadeče na začetku in ob koncu 60-urnega programa vadbe.</a:t>
            </a:r>
          </a:p>
          <a:p>
            <a:pPr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sl-SI" sz="2000"/>
              <a:t>Sprotno </a:t>
            </a:r>
            <a:r>
              <a:rPr lang="sl-SI" sz="2000" b="1">
                <a:solidFill>
                  <a:schemeClr val="tx1"/>
                </a:solidFill>
              </a:rPr>
              <a:t>beleženje prisotnosti.</a:t>
            </a:r>
          </a:p>
          <a:p>
            <a:pPr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sl-SI" sz="2000"/>
              <a:t>Izvajanje motivacijskih ukrepov (program je uspešen: če ga uspešno zaključi </a:t>
            </a:r>
            <a:r>
              <a:rPr lang="sl-SI" sz="2000" b="1">
                <a:solidFill>
                  <a:schemeClr val="tx1"/>
                </a:solidFill>
              </a:rPr>
              <a:t>vsaj 60% vseh </a:t>
            </a:r>
            <a:r>
              <a:rPr lang="sl-SI" sz="2000"/>
              <a:t>prijavljenih udeležencev).</a:t>
            </a:r>
          </a:p>
          <a:p>
            <a:pPr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sl-SI" sz="2000"/>
              <a:t>Sprotno pisno sporočanje sprememb povezane z organizacijo ali izvedbo programa (npr. sprememba strokovnega delavca) projektni pisarni OKS-ZŠZ.</a:t>
            </a:r>
          </a:p>
          <a:p>
            <a:pPr marL="0" indent="0">
              <a:buNone/>
            </a:pPr>
            <a:endParaRPr lang="sl-SI" sz="2000" b="1"/>
          </a:p>
          <a:p>
            <a:pPr marL="0" indent="0">
              <a:buNone/>
            </a:pPr>
            <a:r>
              <a:rPr lang="sl-SI" sz="2000" b="1"/>
              <a:t>POMEMBNO</a:t>
            </a:r>
            <a:r>
              <a:rPr lang="sl-SI" sz="2000"/>
              <a:t>: V primeru, da velikost vadbene skupine pade </a:t>
            </a:r>
            <a:r>
              <a:rPr lang="sl-SI" sz="2000" b="1">
                <a:solidFill>
                  <a:schemeClr val="tx1"/>
                </a:solidFill>
              </a:rPr>
              <a:t>pod 50%, </a:t>
            </a:r>
            <a:r>
              <a:rPr lang="sl-SI" sz="2000"/>
              <a:t>izvajalec vadbe ne izvede, vadbena ura se izvajalcu in udeležencem ne prizna.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924B8C42-A658-1403-D262-CC739DFD0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Obveze izbranih izvajalcev</a:t>
            </a:r>
          </a:p>
        </p:txBody>
      </p:sp>
    </p:spTree>
    <p:extLst>
      <p:ext uri="{BB962C8B-B14F-4D97-AF65-F5344CB8AC3E}">
        <p14:creationId xmlns:p14="http://schemas.microsoft.com/office/powerpoint/2010/main" val="3134604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61D651D5-2927-56EF-4F6F-950DDBB04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754" y="1260398"/>
            <a:ext cx="9795154" cy="492331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1700"/>
              <a:t>Pozorno preberite Navodila za prijavo in besedilo Javnega povabila!</a:t>
            </a:r>
            <a:endParaRPr lang="sl-SI" sz="1700"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l-SI" sz="1700"/>
              <a:t>Posamezen prijavitelj lahko v posamezni statistični regiji odda le eno vlogo.</a:t>
            </a:r>
            <a:endParaRPr lang="sl-SI" sz="1700"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l-SI" sz="1700"/>
              <a:t>Če prijavitelj kandidira v več statističnih regijah, mora za vsako statistično regijo oddati ločeno vlogo.</a:t>
            </a:r>
            <a:endParaRPr lang="sl-SI" sz="1700"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l-SI" sz="1700"/>
              <a:t>Program se izvaja v Republiki Sloveniji.</a:t>
            </a:r>
            <a:endParaRPr lang="sl-SI" sz="1700"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l-SI" sz="1700"/>
              <a:t>Program se izvaja v slovenskem jeziku.</a:t>
            </a:r>
            <a:endParaRPr lang="sl-SI" sz="1700"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l-SI" sz="1700"/>
              <a:t>Program lahko izvaja le strokovni delavec v športu, ki je vpisan v razvid pri MGTŠ ali že ima odločbo o vpisu. </a:t>
            </a:r>
            <a:endParaRPr lang="sl-SI" sz="1700"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l-SI" sz="1700"/>
              <a:t>Le neposredno izvajanje programa (brez podizvajalcev).</a:t>
            </a:r>
            <a:endParaRPr lang="sl-SI" sz="1700"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l-SI" sz="1700"/>
              <a:t>Zagotavljanje prostora in opreme za izvedbo vadbe.</a:t>
            </a:r>
            <a:endParaRPr lang="sl-SI" sz="1700"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l-SI" sz="1700"/>
              <a:t>Vadba za udeležence je brezplačna! </a:t>
            </a:r>
            <a:endParaRPr lang="sl-SI" sz="1700"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l-SI" sz="1700"/>
              <a:t>Plačani davki in prispevki – potrdilo FURS, izdano v obdobju javnega povabila!</a:t>
            </a:r>
            <a:endParaRPr lang="sl-SI" sz="1700"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l-SI" sz="1700">
                <a:cs typeface="Arial"/>
              </a:rPr>
              <a:t>Izpis iz AJPESa, ki ni starejši od 3 mesecev od denava objave javnega povabila!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700"/>
              <a:t>Prepoved vključevanja oseb, ki so pri izvajalcu že bile vpisane v programe športno-rekreativne vadbe v tekočem ali preteklem letu.</a:t>
            </a:r>
            <a:endParaRPr lang="sl-SI" sz="1700"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l-SI" sz="1700"/>
              <a:t>Prepoved dvojnega financiranja.</a:t>
            </a:r>
            <a:endParaRPr lang="sl-SI" sz="1700">
              <a:cs typeface="Arial"/>
            </a:endParaRP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263A90B3-B5D6-68CC-5101-E15897562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500" y="229767"/>
            <a:ext cx="8589405" cy="1143000"/>
          </a:xfrm>
        </p:spPr>
        <p:txBody>
          <a:bodyPr/>
          <a:lstStyle/>
          <a:p>
            <a:r>
              <a:rPr lang="sl-SI">
                <a:cs typeface="Arial"/>
              </a:rPr>
              <a:t>Ključna opozorila za prijavitelje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04700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11CBCA76-116B-8F4B-91C3-4DA1225ED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500" y="1667074"/>
            <a:ext cx="9459654" cy="3995125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2000"/>
              <a:t>Rok za oddajo vlog: </a:t>
            </a:r>
            <a:r>
              <a:rPr lang="sl-SI" sz="2000" b="1"/>
              <a:t>8. maj 2026 do 23:59:59 ure.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/>
              <a:t>Odpiranje vlog: </a:t>
            </a:r>
            <a:r>
              <a:rPr lang="sl-SI" sz="2000" b="1"/>
              <a:t>11. maj 2026.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/>
              <a:t>Obvestila izbranim in neizbranim:</a:t>
            </a:r>
            <a:r>
              <a:rPr lang="sl-SI" sz="2000">
                <a:sym typeface="Wingdings" panose="05000000000000000000" pitchFamily="2" charset="2"/>
              </a:rPr>
              <a:t> </a:t>
            </a:r>
            <a:r>
              <a:rPr lang="sl-SI" sz="2000" b="1">
                <a:sym typeface="Wingdings" panose="05000000000000000000" pitchFamily="2" charset="2"/>
              </a:rPr>
              <a:t>konec junija 2026.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>
                <a:sym typeface="Wingdings" panose="05000000000000000000" pitchFamily="2" charset="2"/>
              </a:rPr>
              <a:t>Podpis pogodb: </a:t>
            </a:r>
            <a:r>
              <a:rPr lang="sl-SI" sz="2000" b="1">
                <a:sym typeface="Wingdings" panose="05000000000000000000" pitchFamily="2" charset="2"/>
              </a:rPr>
              <a:t>julij 2026.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>
                <a:sym typeface="Wingdings" panose="05000000000000000000" pitchFamily="2" charset="2"/>
              </a:rPr>
              <a:t>Usposabljanje za izvajanje meritev udeležencev: </a:t>
            </a:r>
            <a:r>
              <a:rPr lang="sl-SI" sz="2000" b="1">
                <a:sym typeface="Wingdings" panose="05000000000000000000" pitchFamily="2" charset="2"/>
              </a:rPr>
              <a:t>september 2026.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>
                <a:sym typeface="Wingdings" panose="05000000000000000000" pitchFamily="2" charset="2"/>
              </a:rPr>
              <a:t>Vpis udeležencev v programe: </a:t>
            </a:r>
            <a:r>
              <a:rPr lang="sl-SI" sz="2000" b="1">
                <a:sym typeface="Wingdings" panose="05000000000000000000" pitchFamily="2" charset="2"/>
              </a:rPr>
              <a:t>september 2026.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>
                <a:sym typeface="Wingdings" panose="05000000000000000000" pitchFamily="2" charset="2"/>
              </a:rPr>
              <a:t>Pričetek vadb: </a:t>
            </a:r>
            <a:r>
              <a:rPr lang="sl-SI" sz="2000" b="1">
                <a:sym typeface="Wingdings" panose="05000000000000000000" pitchFamily="2" charset="2"/>
              </a:rPr>
              <a:t>oktober 2026.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>
                <a:sym typeface="Wingdings" panose="05000000000000000000" pitchFamily="2" charset="2"/>
              </a:rPr>
              <a:t>Oddajanje zahtevkov: Q1= 31. jan 2027, Q2= 30. apr 2027, Q3= 30. jul 2027,...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>
                <a:sym typeface="Wingdings" panose="05000000000000000000" pitchFamily="2" charset="2"/>
              </a:rPr>
              <a:t>Konec vadb: najkasneje </a:t>
            </a:r>
            <a:r>
              <a:rPr lang="sl-SI" sz="2000" b="1">
                <a:sym typeface="Wingdings" panose="05000000000000000000" pitchFamily="2" charset="2"/>
              </a:rPr>
              <a:t>31. avgust 2027.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>
                <a:sym typeface="Wingdings" panose="05000000000000000000" pitchFamily="2" charset="2"/>
              </a:rPr>
              <a:t>Končno poročilo: ob zadnjem zahtevku.</a:t>
            </a:r>
          </a:p>
          <a:p>
            <a:pPr marL="0" indent="0">
              <a:buNone/>
            </a:pPr>
            <a:endParaRPr lang="sl-SI" sz="2000" i="1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B13D4E1B-F0A9-8C32-8D4F-5C2D8B1C1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Ključni roki</a:t>
            </a:r>
          </a:p>
        </p:txBody>
      </p:sp>
    </p:spTree>
    <p:extLst>
      <p:ext uri="{BB962C8B-B14F-4D97-AF65-F5344CB8AC3E}">
        <p14:creationId xmlns:p14="http://schemas.microsoft.com/office/powerpoint/2010/main" val="864369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7D330F2B-B0F8-8E5E-2417-0A804B04B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499" y="1949947"/>
            <a:ext cx="9446497" cy="3095700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2000"/>
              <a:t>Urša Goličič: 040 330 410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/>
              <a:t>Nadja Schweiger: 041 661 914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/>
              <a:t>e-pošta: eupp@olympic.si</a:t>
            </a:r>
          </a:p>
          <a:p>
            <a:pPr lvl="1">
              <a:buFont typeface="Arial" panose="020B0604020202020204" pitchFamily="34" charset="0"/>
              <a:buChar char="•"/>
            </a:pPr>
            <a:endParaRPr lang="sl-SI" sz="2000"/>
          </a:p>
          <a:p>
            <a:pPr>
              <a:buFont typeface="Arial" panose="020B0604020202020204" pitchFamily="34" charset="0"/>
              <a:buChar char="•"/>
            </a:pPr>
            <a:r>
              <a:rPr lang="sl-SI" sz="2000"/>
              <a:t>V primeru tehničnih težav se obrnite na našo pisarno. Težavo opišite v e-sporočilu ter priložite posnetek zaslona. Sporočilo pošljite na e-naslov: </a:t>
            </a:r>
            <a:r>
              <a:rPr lang="sl-SI" sz="2000">
                <a:hlinkClick r:id="rId2"/>
              </a:rPr>
              <a:t>eupp@olympic.si</a:t>
            </a:r>
            <a:endParaRPr lang="sl-SI" sz="2000"/>
          </a:p>
          <a:p>
            <a:pPr marL="0" indent="0">
              <a:buNone/>
            </a:pPr>
            <a:endParaRPr lang="sl-SI" sz="2000"/>
          </a:p>
          <a:p>
            <a:pPr>
              <a:buFont typeface="Arial" panose="020B0604020202020204" pitchFamily="34" charset="0"/>
              <a:buChar char="•"/>
            </a:pPr>
            <a:r>
              <a:rPr lang="sl-SI" sz="2000">
                <a:hlinkClick r:id="rId3"/>
              </a:rPr>
              <a:t>FAQ</a:t>
            </a:r>
            <a:endParaRPr lang="sl-SI" sz="2000"/>
          </a:p>
          <a:p>
            <a:endParaRPr lang="sl-SI"/>
          </a:p>
          <a:p>
            <a:endParaRPr lang="sl-SI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E6E0DB25-A183-3CCE-DA37-C8120E219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Kontaktni podatki – projektna pisarna OKS</a:t>
            </a:r>
          </a:p>
        </p:txBody>
      </p:sp>
    </p:spTree>
    <p:extLst>
      <p:ext uri="{BB962C8B-B14F-4D97-AF65-F5344CB8AC3E}">
        <p14:creationId xmlns:p14="http://schemas.microsoft.com/office/powerpoint/2010/main" val="3779550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97045B1-26BE-A4AF-3CB6-594C7BC18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Vprašanja?</a:t>
            </a:r>
          </a:p>
        </p:txBody>
      </p:sp>
    </p:spTree>
    <p:extLst>
      <p:ext uri="{BB962C8B-B14F-4D97-AF65-F5344CB8AC3E}">
        <p14:creationId xmlns:p14="http://schemas.microsoft.com/office/powerpoint/2010/main" val="1800309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7172946-4362-25B8-41BB-41FCD8B06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7922" y="1941663"/>
            <a:ext cx="6456156" cy="717512"/>
          </a:xfrm>
        </p:spPr>
        <p:txBody>
          <a:bodyPr/>
          <a:lstStyle/>
          <a:p>
            <a:r>
              <a:rPr lang="sl-SI"/>
              <a:t>Spremljajte nas: 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829BDDAD-ECDF-40F6-2BA5-209E252DEEB6}"/>
              </a:ext>
            </a:extLst>
          </p:cNvPr>
          <p:cNvSpPr txBox="1"/>
          <p:nvPr/>
        </p:nvSpPr>
        <p:spPr>
          <a:xfrm>
            <a:off x="2453867" y="2956391"/>
            <a:ext cx="3749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>
                <a:solidFill>
                  <a:schemeClr val="bg1"/>
                </a:solidFill>
              </a:rPr>
              <a:t>Spletna stran </a:t>
            </a:r>
            <a:r>
              <a:rPr lang="sl-SI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Zmigaj se do vadbe</a:t>
            </a:r>
            <a:endParaRPr lang="sl-SI">
              <a:solidFill>
                <a:schemeClr val="accent3"/>
              </a:solidFill>
            </a:endParaRP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92F1A174-901D-D13B-4A16-B279C973B129}"/>
              </a:ext>
            </a:extLst>
          </p:cNvPr>
          <p:cNvSpPr txBox="1"/>
          <p:nvPr/>
        </p:nvSpPr>
        <p:spPr>
          <a:xfrm>
            <a:off x="2488431" y="3550386"/>
            <a:ext cx="3749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>
                <a:solidFill>
                  <a:schemeClr val="bg1"/>
                </a:solidFill>
              </a:rPr>
              <a:t>Facebook </a:t>
            </a:r>
            <a:r>
              <a:rPr lang="sl-SI" err="1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Slovenia</a:t>
            </a:r>
            <a:r>
              <a:rPr lang="sl-SI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sl-SI" err="1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Olympic</a:t>
            </a:r>
            <a:r>
              <a:rPr lang="sl-SI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Team</a:t>
            </a:r>
            <a:endParaRPr lang="sl-SI">
              <a:solidFill>
                <a:schemeClr val="accent3"/>
              </a:solidFill>
            </a:endParaRP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EEFB3927-1B4D-573E-35DC-DDCBB7470B6B}"/>
              </a:ext>
            </a:extLst>
          </p:cNvPr>
          <p:cNvSpPr txBox="1"/>
          <p:nvPr/>
        </p:nvSpPr>
        <p:spPr>
          <a:xfrm>
            <a:off x="2488430" y="4103842"/>
            <a:ext cx="3749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err="1">
                <a:solidFill>
                  <a:schemeClr val="bg1"/>
                </a:solidFill>
              </a:rPr>
              <a:t>Instagram</a:t>
            </a:r>
            <a:r>
              <a:rPr lang="sl-SI">
                <a:solidFill>
                  <a:schemeClr val="bg1"/>
                </a:solidFill>
              </a:rPr>
              <a:t> </a:t>
            </a:r>
            <a:r>
              <a:rPr lang="sl-SI">
                <a:solidFill>
                  <a:schemeClr val="accent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Slovenia Olympic Team</a:t>
            </a:r>
            <a:endParaRPr lang="sl-SI">
              <a:solidFill>
                <a:schemeClr val="accent3"/>
              </a:solidFill>
            </a:endParaRP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B8255828-1D6A-F5F1-F418-F052BC21A150}"/>
              </a:ext>
            </a:extLst>
          </p:cNvPr>
          <p:cNvSpPr txBox="1"/>
          <p:nvPr/>
        </p:nvSpPr>
        <p:spPr>
          <a:xfrm>
            <a:off x="6497607" y="2996930"/>
            <a:ext cx="3749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>
                <a:solidFill>
                  <a:schemeClr val="accent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Team Slovenia</a:t>
            </a:r>
            <a:r>
              <a:rPr lang="sl-SI">
                <a:solidFill>
                  <a:schemeClr val="bg1"/>
                </a:solidFill>
              </a:rPr>
              <a:t> </a:t>
            </a:r>
            <a:r>
              <a:rPr lang="sl-SI" err="1">
                <a:solidFill>
                  <a:schemeClr val="bg1"/>
                </a:solidFill>
              </a:rPr>
              <a:t>Youtube</a:t>
            </a:r>
            <a:endParaRPr lang="sl-SI">
              <a:solidFill>
                <a:schemeClr val="accent3"/>
              </a:solidFill>
            </a:endParaRP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B5238048-27A1-B4F0-0330-86CC5B878D44}"/>
              </a:ext>
            </a:extLst>
          </p:cNvPr>
          <p:cNvSpPr txBox="1"/>
          <p:nvPr/>
        </p:nvSpPr>
        <p:spPr>
          <a:xfrm>
            <a:off x="6497606" y="3547487"/>
            <a:ext cx="3749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>
                <a:solidFill>
                  <a:schemeClr val="accent3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Zmigaj se do vadbe </a:t>
            </a:r>
            <a:r>
              <a:rPr lang="sl-SI">
                <a:solidFill>
                  <a:schemeClr val="bg1"/>
                </a:solidFill>
              </a:rPr>
              <a:t>Seznam predvajanj (</a:t>
            </a:r>
            <a:r>
              <a:rPr lang="sl-SI" err="1">
                <a:solidFill>
                  <a:schemeClr val="bg1"/>
                </a:solidFill>
              </a:rPr>
              <a:t>Youtube</a:t>
            </a:r>
            <a:r>
              <a:rPr lang="sl-SI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04C6EDFA-03BB-0A85-2687-4A5B485DDE4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MosiaicBubbl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3995" y="4103842"/>
            <a:ext cx="369332" cy="369332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81093F16-D6E9-939C-54B5-0DEFA7B87E3A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MosiaicBubbl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3995" y="3544588"/>
            <a:ext cx="371505" cy="372231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293F8709-AAEB-7F92-8E8F-EA7FA75C0882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MosiaicBubbl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6905" y="2945777"/>
            <a:ext cx="471638" cy="471638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E155DC49-E9A6-C43F-7478-8220AA703120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MosiaicBubbl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6905" y="3632204"/>
            <a:ext cx="471638" cy="471638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792BB06E-3305-67C3-CF95-F3687BFD5118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MosiaicBubbl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3995" y="2956391"/>
            <a:ext cx="369332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13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2CF68-2A5D-0440-9925-C776FF55E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A0A6D9-9577-2F8B-5632-EC4FA7415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9322" y="2475063"/>
            <a:ext cx="6456156" cy="717512"/>
          </a:xfrm>
        </p:spPr>
        <p:txBody>
          <a:bodyPr/>
          <a:lstStyle/>
          <a:p>
            <a:r>
              <a:rPr lang="sl-SI"/>
              <a:t>Hvala za pozornost!</a:t>
            </a:r>
          </a:p>
        </p:txBody>
      </p:sp>
    </p:spTree>
    <p:extLst>
      <p:ext uri="{BB962C8B-B14F-4D97-AF65-F5344CB8AC3E}">
        <p14:creationId xmlns:p14="http://schemas.microsoft.com/office/powerpoint/2010/main" val="2224963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78211F90-37E4-EFDC-6152-964B8B52B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500" y="1949946"/>
            <a:ext cx="8589404" cy="3674601"/>
          </a:xfrm>
        </p:spPr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2800"/>
              <a:t>Predstavitev projekta "Zmigaj se do vadbe"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800"/>
              <a:t>Javno povabilo za </a:t>
            </a:r>
            <a:r>
              <a:rPr lang="sl-SI" sz="2800">
                <a:cs typeface="Arial"/>
              </a:rPr>
              <a:t>izbor izvajalcev športno-rekreativnih vadb v sezoni 2026/2027</a:t>
            </a:r>
            <a:endParaRPr lang="sl-SI" sz="280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2800">
                <a:cs typeface="Arial"/>
              </a:rPr>
              <a:t>Vprašanja in odgovori</a:t>
            </a:r>
          </a:p>
          <a:p>
            <a:pPr marL="0" indent="0">
              <a:buNone/>
            </a:pPr>
            <a:endParaRPr lang="sl-SI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0224396D-335D-CEB5-1D1C-14242F256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Vsebina srečanja</a:t>
            </a:r>
          </a:p>
        </p:txBody>
      </p:sp>
      <p:pic>
        <p:nvPicPr>
          <p:cNvPr id="4" name="Content Placeholder 20">
            <a:extLst>
              <a:ext uri="{FF2B5EF4-FFF2-40B4-BE49-F238E27FC236}">
                <a16:creationId xmlns:a16="http://schemas.microsoft.com/office/drawing/2014/main" id="{DE299DAF-8B41-51A8-952E-2D7101CBB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7992" y="3614548"/>
            <a:ext cx="3014998" cy="20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20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0E9C52D4-A555-ED13-7700-F30C9C0F8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499" y="1328840"/>
            <a:ext cx="9821468" cy="494697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2000" b="1" noProof="0"/>
              <a:t>Namen: </a:t>
            </a:r>
            <a:r>
              <a:rPr lang="sl-SI" sz="2000" noProof="0"/>
              <a:t>Vzpostavitev mreže kakovostnih, strokovno vodenih športno-rekreativnih in preventivnih programov vadbe</a:t>
            </a:r>
            <a:r>
              <a:rPr lang="sl-SI" sz="2000"/>
              <a:t> za ohranjanje in krepitev</a:t>
            </a:r>
            <a:r>
              <a:rPr lang="sl-SI" sz="2000" noProof="0"/>
              <a:t> zdravja telesno nedejavne populacije.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 noProof="0"/>
              <a:t>Cilj: </a:t>
            </a:r>
            <a:r>
              <a:rPr lang="sl-SI" sz="2000"/>
              <a:t>Povečati delež telesno dejavnih odraslih, ki skladno s smernicami Svetovne zdravstvene organizacije niso dovolj aktivni.</a:t>
            </a:r>
            <a:endParaRPr lang="sl-SI" sz="2000" noProof="0"/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/>
              <a:t>Ciljna skupina: </a:t>
            </a:r>
            <a:r>
              <a:rPr lang="sl-SI" sz="2000"/>
              <a:t>Gibano neaktivni odrasli (18+) prebivalci Slovenije.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/>
              <a:t>Osrednja aktivnost: </a:t>
            </a:r>
            <a:r>
              <a:rPr lang="sl-SI" sz="2000"/>
              <a:t>Izvedba brezplačnih celoletnih športno-rekreativnih programov vadbe.</a:t>
            </a:r>
            <a:endParaRPr lang="sl-SI" sz="2000" noProof="0"/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 noProof="0"/>
              <a:t>Obseg</a:t>
            </a:r>
            <a:r>
              <a:rPr lang="sl-SI" sz="2000" noProof="0"/>
              <a:t>: Nacionalni - programi se izvajajo v vseh statističnih regijah Slovenije.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/>
              <a:t>Kazalniki:  </a:t>
            </a:r>
            <a:r>
              <a:rPr lang="sl-SI" b="1"/>
              <a:t>28.000 ur ŠR vadb </a:t>
            </a:r>
            <a:r>
              <a:rPr lang="sl-SI"/>
              <a:t>(466 vadbenih programov:  52% VZH, 48% ZAH),</a:t>
            </a:r>
          </a:p>
          <a:p>
            <a:pPr marL="1371600" lvl="3" indent="0">
              <a:buNone/>
            </a:pPr>
            <a:r>
              <a:rPr lang="sl-SI" b="1"/>
              <a:t>     ≥</a:t>
            </a:r>
            <a:r>
              <a:rPr lang="sl-SI" b="1" noProof="0"/>
              <a:t> 60% udeležencev</a:t>
            </a:r>
            <a:r>
              <a:rPr lang="sl-SI" b="1"/>
              <a:t>, </a:t>
            </a:r>
            <a:r>
              <a:rPr lang="sl-SI"/>
              <a:t>ki</a:t>
            </a:r>
            <a:r>
              <a:rPr lang="sl-SI" noProof="0"/>
              <a:t> uspešno zaključi 60-urni program</a:t>
            </a:r>
            <a:r>
              <a:rPr lang="sl-SI"/>
              <a:t>.</a:t>
            </a:r>
            <a:endParaRPr lang="sl-SI" noProof="0"/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/>
              <a:t>Ukrep za trajnost: </a:t>
            </a:r>
            <a:r>
              <a:rPr lang="sl-SI" sz="2000"/>
              <a:t>Sodelovanje med zdravstvenim sistemom (NIJZ, Centri za krepitev zdravja) in izvajalci športnih programov v lokalnem okolju.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/>
              <a:t>Financiranje: </a:t>
            </a:r>
            <a:r>
              <a:rPr lang="sl-SI" sz="2000"/>
              <a:t>ESS+, RS Ministrstvo za gospodarstvo, turizem in šport.</a:t>
            </a:r>
            <a:endParaRPr lang="sl-SI" sz="2000" noProof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EDCE0F92-123F-C9CF-BD05-B7B719D3E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499" y="321865"/>
            <a:ext cx="8589405" cy="862250"/>
          </a:xfrm>
        </p:spPr>
        <p:txBody>
          <a:bodyPr>
            <a:normAutofit/>
          </a:bodyPr>
          <a:lstStyle/>
          <a:p>
            <a:r>
              <a:rPr lang="sl-SI" noProof="0"/>
              <a:t>Predstavitev projekta „Zmigaj se do vadbe“ </a:t>
            </a:r>
          </a:p>
        </p:txBody>
      </p:sp>
    </p:spTree>
    <p:extLst>
      <p:ext uri="{BB962C8B-B14F-4D97-AF65-F5344CB8AC3E}">
        <p14:creationId xmlns:p14="http://schemas.microsoft.com/office/powerpoint/2010/main" val="3612661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F97AFC57-8236-0925-E084-3D3CB2568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500" y="1684076"/>
            <a:ext cx="9466232" cy="4453587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2000" b="1"/>
              <a:t>Ciljna skupina projekta: </a:t>
            </a:r>
            <a:r>
              <a:rPr lang="sl-SI" sz="2000"/>
              <a:t>posamezniki, stari 18 let in več, ki niso telesno dejavni skladno s smernicami SZO. </a:t>
            </a:r>
          </a:p>
          <a:p>
            <a:pPr>
              <a:buFont typeface="Arial" panose="020B0604020202020204" pitchFamily="34" charset="0"/>
              <a:buChar char="•"/>
            </a:pPr>
            <a:endParaRPr lang="sl-SI" sz="2000"/>
          </a:p>
          <a:p>
            <a:pPr>
              <a:buFont typeface="Arial" panose="020B0604020202020204" pitchFamily="34" charset="0"/>
              <a:buChar char="•"/>
            </a:pPr>
            <a:r>
              <a:rPr lang="sl-SI" sz="2000"/>
              <a:t>SZO priporoča odraslim najmanj 150–300 minut zmerno intenzivne aerobne telesne dejavnosti tedensko ali vsaj 75–150 minut visoko intenzivne, aerobne telesne dejavnosti tedensko oziroma enakovredno kombinacijo telesne dejavnosti obeh intenzivnosti.</a:t>
            </a:r>
          </a:p>
          <a:p>
            <a:pPr>
              <a:buFont typeface="Arial" panose="020B0604020202020204" pitchFamily="34" charset="0"/>
              <a:buChar char="•"/>
            </a:pPr>
            <a:endParaRPr lang="sl-SI" sz="2000" noProof="0"/>
          </a:p>
          <a:p>
            <a:pPr>
              <a:buFont typeface="Arial" panose="020B0604020202020204" pitchFamily="34" charset="0"/>
              <a:buChar char="•"/>
            </a:pPr>
            <a:r>
              <a:rPr lang="sl-SI" sz="2000" noProof="0">
                <a:solidFill>
                  <a:schemeClr val="tx1"/>
                </a:solidFill>
              </a:rPr>
              <a:t>Pred</a:t>
            </a:r>
            <a:r>
              <a:rPr lang="sl-SI" sz="2000" noProof="0"/>
              <a:t> vključitvijo bo vsak posameznik moral izpolniti </a:t>
            </a:r>
            <a:r>
              <a:rPr lang="sl-SI" sz="2000" b="1" noProof="0">
                <a:solidFill>
                  <a:schemeClr val="tx1"/>
                </a:solidFill>
              </a:rPr>
              <a:t>PRESEJALNI VPRAŠALNIK, </a:t>
            </a:r>
            <a:r>
              <a:rPr lang="sl-SI" sz="2000" noProof="0"/>
              <a:t>pri čemer se v program </a:t>
            </a:r>
            <a:r>
              <a:rPr lang="sl-SI" sz="2000"/>
              <a:t>lahko vključi le, če je prepoznan kot del ciljne skupine projekta in če je njegova vključitev v vadbo varna. </a:t>
            </a:r>
          </a:p>
          <a:p>
            <a:pPr>
              <a:buFont typeface="Arial" panose="020B0604020202020204" pitchFamily="34" charset="0"/>
              <a:buChar char="•"/>
            </a:pPr>
            <a:endParaRPr lang="sl-SI" sz="2000"/>
          </a:p>
          <a:p>
            <a:pPr>
              <a:buFont typeface="Arial" panose="020B0604020202020204" pitchFamily="34" charset="0"/>
              <a:buChar char="•"/>
            </a:pPr>
            <a:r>
              <a:rPr lang="sl-SI" sz="2000"/>
              <a:t>Presejalni vprašalnik temelji na mednarodno priznanih in </a:t>
            </a:r>
            <a:r>
              <a:rPr lang="sl-SI" sz="2000" err="1"/>
              <a:t>validiranih</a:t>
            </a:r>
            <a:r>
              <a:rPr lang="sl-SI" sz="2000"/>
              <a:t> vprašalnikih o pripravljenosti za vadbo (PAR-Q+), z dopolnitvijo </a:t>
            </a:r>
            <a:r>
              <a:rPr lang="sl-SI" sz="2000" err="1"/>
              <a:t>ePARmed</a:t>
            </a:r>
            <a:r>
              <a:rPr lang="sl-SI" sz="2000"/>
              <a:t>-X+.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ABC3C529-6CBF-DCAA-3768-A4FB91429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>
                <a:cs typeface="Arial"/>
              </a:rPr>
              <a:t>Vključevanje udeležencev v programe ŠR vadbe</a:t>
            </a:r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1945803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92D62-4818-08CF-843A-76C7F56EE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C14B978F-CAD1-9B4B-A9A1-B6C529C16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499" y="2004296"/>
            <a:ext cx="9347822" cy="377813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2000" b="1"/>
              <a:t>Predmet sofinanciranja: </a:t>
            </a:r>
            <a:r>
              <a:rPr lang="sl-SI" sz="2000"/>
              <a:t>60 urni programi športno-rekreativne vadbe, ki izpolnjujejo </a:t>
            </a:r>
            <a:r>
              <a:rPr lang="sl-SI" sz="2000">
                <a:hlinkClick r:id="rId2"/>
              </a:rPr>
              <a:t>standard kakovosti OKS-ZŠZ</a:t>
            </a:r>
            <a:r>
              <a:rPr lang="sl-SI" sz="200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/>
              <a:t>Višina razpisanih sredstev: </a:t>
            </a:r>
            <a:r>
              <a:rPr lang="sl-SI" sz="2000"/>
              <a:t>850.000,00 EUR.</a:t>
            </a:r>
            <a:endParaRPr lang="sl-SI" sz="2000" noProof="0"/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 noProof="0"/>
              <a:t>Dokumentacija JP in elektronska vloga</a:t>
            </a:r>
            <a:r>
              <a:rPr lang="sl-SI" sz="2000" noProof="0"/>
              <a:t>: </a:t>
            </a:r>
            <a:r>
              <a:rPr lang="sl-SI" sz="2000" noProof="0">
                <a:hlinkClick r:id="rId3"/>
              </a:rPr>
              <a:t>spletna stran projekta „Zmigaj se do vadbe“</a:t>
            </a:r>
            <a:r>
              <a:rPr lang="sl-SI" sz="2000" noProof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>
                <a:solidFill>
                  <a:schemeClr val="tx1"/>
                </a:solidFill>
              </a:rPr>
              <a:t>Cilj: </a:t>
            </a:r>
            <a:r>
              <a:rPr lang="sl-SI" sz="2000">
                <a:solidFill>
                  <a:schemeClr val="tx1"/>
                </a:solidFill>
              </a:rPr>
              <a:t>Izbor predvidoma </a:t>
            </a:r>
            <a:r>
              <a:rPr lang="sl-SI" sz="2000" b="1">
                <a:solidFill>
                  <a:schemeClr val="tx1"/>
                </a:solidFill>
              </a:rPr>
              <a:t>168 programov ŠR vadbe </a:t>
            </a:r>
            <a:r>
              <a:rPr lang="sl-SI" sz="2000"/>
              <a:t>po vsej Sloveniji; </a:t>
            </a:r>
            <a:r>
              <a:rPr lang="sl-SI" sz="2000" i="1"/>
              <a:t>zasleduje se razdelitev 52% kohezijska regija Vzhodna Slovenija in 48% kohezijska regija Zahodna Slovenija.</a:t>
            </a:r>
            <a:endParaRPr lang="sl-SI" sz="2000" i="1">
              <a:cs typeface="Arial" panose="020B060402020202020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>
                <a:solidFill>
                  <a:schemeClr val="tx1"/>
                </a:solidFill>
              </a:rPr>
              <a:t>Načrt: </a:t>
            </a:r>
            <a:r>
              <a:rPr lang="sl-SI" sz="2000"/>
              <a:t>V naslednjem letu je načrtovana ponovna izvedba javnega povabila.</a:t>
            </a:r>
            <a:endParaRPr lang="sl-SI" sz="2000" b="1"/>
          </a:p>
          <a:p>
            <a:pPr marL="914400" lvl="2" indent="0">
              <a:buNone/>
            </a:pPr>
            <a:endParaRPr lang="sl-SI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1414DB43-C4E5-C2DD-D867-27D5B3932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/>
              <a:t>Javno povabilo za </a:t>
            </a:r>
            <a:r>
              <a:rPr lang="sl-SI">
                <a:cs typeface="Arial"/>
              </a:rPr>
              <a:t>izbor izvajalcev športno-rekreativnih vadb v sezoni 2026/2027</a:t>
            </a:r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723521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FB508-8211-7504-94C6-10E864362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A83CA845-7CCA-AC1D-C0DC-61B36C360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449" y="981075"/>
            <a:ext cx="9571351" cy="52750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sl-SI" sz="2000" b="1"/>
              <a:t>Upoštevanje standarda kakovosti, ki ga je pripravila Strokovna skupina projekta </a:t>
            </a:r>
            <a:r>
              <a:rPr lang="sl-SI" sz="2000" b="1" i="1"/>
              <a:t>Zmigaj se do vadbe</a:t>
            </a:r>
            <a:r>
              <a:rPr lang="sl-SI" sz="2000" b="1"/>
              <a:t>, je pogoj za izbor programa: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sl-SI" sz="2000"/>
              <a:t>Izvajanje vadbe </a:t>
            </a:r>
            <a:r>
              <a:rPr lang="sl-SI" sz="2000" b="1"/>
              <a:t>2× na teden po 1 uro</a:t>
            </a:r>
            <a:r>
              <a:rPr lang="sl-SI" sz="2000"/>
              <a:t>.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sl-SI" sz="2000"/>
              <a:t>Vadbo izvaja </a:t>
            </a:r>
            <a:r>
              <a:rPr lang="sl-SI" sz="2000" b="1"/>
              <a:t>strokovni delavec, naveden v vlogi</a:t>
            </a:r>
            <a:r>
              <a:rPr lang="sl-SI" sz="2000"/>
              <a:t>.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sl-SI" sz="2000"/>
              <a:t>Velikost vadbene skupine: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l-SI" sz="1900" b="1"/>
              <a:t>15 oseb</a:t>
            </a:r>
            <a:r>
              <a:rPr lang="sl-SI" sz="1900"/>
              <a:t> / običajna vadbena skupina </a:t>
            </a:r>
            <a:endParaRPr lang="sl-SI" sz="1900">
              <a:cs typeface="Arial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sl-SI" sz="1900" b="1"/>
              <a:t>10 oseb</a:t>
            </a:r>
            <a:r>
              <a:rPr lang="sl-SI" sz="1900"/>
              <a:t> / vadbena skupina za osebe s povečanim tveganjem (npr. sladkorni bolniki, osebe s težavami v hrbtenici ipd.) – prilagojena vadba </a:t>
            </a:r>
            <a:endParaRPr lang="sl-SI" sz="1900">
              <a:cs typeface="Arial"/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sl-SI" sz="2000"/>
              <a:t>Struktura programa vadbe: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l-SI" sz="1900" b="1"/>
              <a:t>30 %</a:t>
            </a:r>
            <a:r>
              <a:rPr lang="sl-SI" sz="1900"/>
              <a:t> vadba za funkcionalno moč, </a:t>
            </a:r>
            <a:endParaRPr lang="sl-SI" sz="1900">
              <a:cs typeface="Arial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sl-SI" sz="1900" b="1"/>
              <a:t>30 %</a:t>
            </a:r>
            <a:r>
              <a:rPr lang="sl-SI" sz="1900"/>
              <a:t> vadba za gibljivost, ravnotežje in stabilizacijo,</a:t>
            </a:r>
            <a:endParaRPr lang="sl-SI" sz="1900">
              <a:cs typeface="Arial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sl-SI" sz="1900" b="1"/>
              <a:t>30 %</a:t>
            </a:r>
            <a:r>
              <a:rPr lang="sl-SI" sz="1900"/>
              <a:t> vadba za vzdržljivost,</a:t>
            </a:r>
            <a:endParaRPr lang="sl-SI" sz="1900">
              <a:cs typeface="Arial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sl-SI" sz="1900" b="1"/>
              <a:t>10 %</a:t>
            </a:r>
            <a:r>
              <a:rPr lang="sl-SI" sz="1900"/>
              <a:t> dodatne vsebine glede na ciljno skupino.</a:t>
            </a:r>
            <a:endParaRPr lang="sl-SI" sz="1900">
              <a:cs typeface="Arial"/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sl-SI" sz="2000"/>
              <a:t>Izvajanje osnovnih meritev udeležencev </a:t>
            </a:r>
            <a:r>
              <a:rPr lang="sl-SI" sz="2000" b="1"/>
              <a:t>ob začetku in ob koncu 60-urnega programa vadbe</a:t>
            </a:r>
            <a:r>
              <a:rPr lang="sl-SI" sz="2000"/>
              <a:t>.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5BECD9D5-3975-835A-1F0E-686A2EF5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449" y="47625"/>
            <a:ext cx="8589405" cy="1143000"/>
          </a:xfrm>
        </p:spPr>
        <p:txBody>
          <a:bodyPr/>
          <a:lstStyle/>
          <a:p>
            <a:r>
              <a:rPr lang="sl-SI" noProof="0">
                <a:cs typeface="Arial"/>
              </a:rPr>
              <a:t>Standard kakovosti - ključni poudarki</a:t>
            </a:r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2920234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6B0D3527-65FC-E719-EAC2-8917D1F7D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1647" y="1420938"/>
            <a:ext cx="10538465" cy="46904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2000" b="1" u="sng" noProof="0"/>
              <a:t>Pravne osebe</a:t>
            </a:r>
            <a:r>
              <a:rPr lang="sl-SI" sz="2000" b="1" u="sng" noProof="0">
                <a:solidFill>
                  <a:schemeClr val="tx1"/>
                </a:solidFill>
              </a:rPr>
              <a:t>, registrirane skladno z drugim odstavkom 6. člena Zakona o športu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noProof="0"/>
              <a:t>športno društvo ali  športna zveza, registrirana v Republiki Sloveniji,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noProof="0"/>
              <a:t>športno društvo ali športna zveza Slovencev v zamejstvu v Italiji, Avstriji in na Madžarskem,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noProof="0"/>
              <a:t>zavod za šport po zakonu o športu,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noProof="0"/>
              <a:t>pravna oseba, registrirana za opravljanje dejavnosti v športu v Republiki Sloveniji 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noProof="0"/>
              <a:t>ustanova, ki je ustanovljena za splošno koristen namen na področju športa, v skladu z zakonom, ki ureja ustanove,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noProof="0"/>
              <a:t>zavod s področja vzgoje in izobraževanja, ki izvaja javnoveljavne programe,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noProof="0"/>
              <a:t>lokalna skupnost,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noProof="0"/>
              <a:t>samostojni podjetnik posameznik, registriran za opravljanje dejavnosti v športu v Republiki Sloveniji,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noProof="0"/>
              <a:t>zasebni športni delavec.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26AED7F8-5DC8-A6B0-AC04-432CA576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499" y="446855"/>
            <a:ext cx="9224464" cy="770152"/>
          </a:xfrm>
        </p:spPr>
        <p:txBody>
          <a:bodyPr/>
          <a:lstStyle/>
          <a:p>
            <a:r>
              <a:rPr lang="sl-SI" noProof="0">
                <a:cs typeface="Arial"/>
              </a:rPr>
              <a:t>Kdo lahko kandidira?</a:t>
            </a:r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3259920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ED248-ABD1-F276-DBE6-B5152962A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4E671E47-12BD-1A5C-821E-B8119C990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281" y="1940633"/>
            <a:ext cx="9472519" cy="3650541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2000" b="1"/>
              <a:t>S</a:t>
            </a:r>
            <a:r>
              <a:rPr lang="sl-SI" sz="2000" b="1" noProof="0" err="1"/>
              <a:t>tatus</a:t>
            </a:r>
            <a:r>
              <a:rPr lang="sl-SI" sz="2000" noProof="0"/>
              <a:t> </a:t>
            </a:r>
            <a:r>
              <a:rPr lang="sl-SI" sz="2000" b="1" noProof="0"/>
              <a:t>društva v javnem interesu </a:t>
            </a:r>
            <a:r>
              <a:rPr lang="sl-SI" sz="2000" noProof="0"/>
              <a:t>na področju športa.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/>
              <a:t>Usposobljenost</a:t>
            </a:r>
            <a:r>
              <a:rPr lang="sl-SI" sz="2000"/>
              <a:t> strokovnega sodelavca, ki bo vodil vadbo. </a:t>
            </a:r>
          </a:p>
          <a:p>
            <a:pPr marL="0" indent="0">
              <a:buNone/>
            </a:pPr>
            <a:r>
              <a:rPr lang="sl-SI" sz="2000" b="1" noProof="0"/>
              <a:t>	</a:t>
            </a:r>
            <a:r>
              <a:rPr lang="sl-SI" sz="2000" b="1" i="1" noProof="0"/>
              <a:t>Pomembno: </a:t>
            </a:r>
            <a:r>
              <a:rPr lang="sl-SI" sz="2000" i="1"/>
              <a:t>V primeru programov za osebe s povečanim tveganjem 	lahko vadbo izvaja le strokovno izobražen delavec v športu ali strokovno 	usposobljen delavec z izobrazbo 1. ali 2. stopnje s področja zdravstva ali </a:t>
            </a:r>
          </a:p>
          <a:p>
            <a:pPr marL="0" indent="0">
              <a:buNone/>
            </a:pPr>
            <a:r>
              <a:rPr lang="sl-SI" sz="2000" i="1"/>
              <a:t>	fizioterapije, ki ima tudi ustrezno usposobljenost za delo na področju 	športa.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/>
              <a:t>Izkušnje</a:t>
            </a:r>
            <a:r>
              <a:rPr lang="sl-SI" sz="2000"/>
              <a:t> strokovnega delavca v športu (št. let delovnih izkušenj).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/>
              <a:t>Vsebina</a:t>
            </a:r>
            <a:r>
              <a:rPr lang="sl-SI" sz="2000"/>
              <a:t> prijavljenega programa, skladna s standardom kakovosti.</a:t>
            </a:r>
          </a:p>
          <a:p>
            <a:pPr marL="0" indent="0">
              <a:buNone/>
            </a:pPr>
            <a:endParaRPr lang="sl-SI" sz="2000"/>
          </a:p>
          <a:p>
            <a:pPr marL="0" indent="0">
              <a:buNone/>
            </a:pPr>
            <a:endParaRPr lang="sl-SI" sz="2000" i="1" noProof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8BAE0A07-40B4-0521-1077-D6BE34685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499" y="446855"/>
            <a:ext cx="9224464" cy="770152"/>
          </a:xfrm>
        </p:spPr>
        <p:txBody>
          <a:bodyPr/>
          <a:lstStyle/>
          <a:p>
            <a:r>
              <a:rPr lang="sl-SI" noProof="0">
                <a:cs typeface="Arial"/>
              </a:rPr>
              <a:t>          Merila za izbor</a:t>
            </a:r>
            <a:endParaRPr lang="sl-SI" noProof="0"/>
          </a:p>
        </p:txBody>
      </p:sp>
      <p:pic>
        <p:nvPicPr>
          <p:cNvPr id="5" name="Grafika 4" descr="Comment Important with solid fill">
            <a:extLst>
              <a:ext uri="{FF2B5EF4-FFF2-40B4-BE49-F238E27FC236}">
                <a16:creationId xmlns:a16="http://schemas.microsoft.com/office/drawing/2014/main" id="{C69EC916-AE04-A6AE-75AB-AE7F908C59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71909" y="37473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38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značba mesta vsebine 3">
            <a:extLst>
              <a:ext uri="{FF2B5EF4-FFF2-40B4-BE49-F238E27FC236}">
                <a16:creationId xmlns:a16="http://schemas.microsoft.com/office/drawing/2014/main" id="{2FCE0C6C-8F5B-1992-9198-31A6937CDF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6992726"/>
              </p:ext>
            </p:extLst>
          </p:nvPr>
        </p:nvGraphicFramePr>
        <p:xfrm>
          <a:off x="1118331" y="1589855"/>
          <a:ext cx="9275568" cy="422546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07118">
                  <a:extLst>
                    <a:ext uri="{9D8B030D-6E8A-4147-A177-3AD203B41FA5}">
                      <a16:colId xmlns:a16="http://schemas.microsoft.com/office/drawing/2014/main" val="3185558947"/>
                    </a:ext>
                  </a:extLst>
                </a:gridCol>
                <a:gridCol w="2356150">
                  <a:extLst>
                    <a:ext uri="{9D8B030D-6E8A-4147-A177-3AD203B41FA5}">
                      <a16:colId xmlns:a16="http://schemas.microsoft.com/office/drawing/2014/main" val="2495083335"/>
                    </a:ext>
                  </a:extLst>
                </a:gridCol>
                <a:gridCol w="2356150">
                  <a:extLst>
                    <a:ext uri="{9D8B030D-6E8A-4147-A177-3AD203B41FA5}">
                      <a16:colId xmlns:a16="http://schemas.microsoft.com/office/drawing/2014/main" val="1138420715"/>
                    </a:ext>
                  </a:extLst>
                </a:gridCol>
                <a:gridCol w="2356150">
                  <a:extLst>
                    <a:ext uri="{9D8B030D-6E8A-4147-A177-3AD203B41FA5}">
                      <a16:colId xmlns:a16="http://schemas.microsoft.com/office/drawing/2014/main" val="697364814"/>
                    </a:ext>
                  </a:extLst>
                </a:gridCol>
              </a:tblGrid>
              <a:tr h="3074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sl-SI" sz="900" b="1" kern="1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Statistična regija</a:t>
                      </a:r>
                      <a:endParaRPr lang="sl-SI" sz="1100" kern="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sl-SI" sz="900" b="1" kern="1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Št. prebivalstva* v letu 2024</a:t>
                      </a:r>
                      <a:endParaRPr lang="sl-SI" sz="1100" kern="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sl-SI" sz="900" b="1" kern="1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% prebivalstva glede na celo Slovenijo*</a:t>
                      </a:r>
                      <a:endParaRPr lang="sl-SI" sz="1100" kern="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sl-SI" sz="900" b="1" kern="1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Št. vadbenih programov, predvidenih za izbor v regiji</a:t>
                      </a:r>
                      <a:endParaRPr lang="sl-SI" sz="1100" kern="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250138246"/>
                  </a:ext>
                </a:extLst>
              </a:tr>
              <a:tr h="3237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sl-SI" sz="900" b="1" kern="1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   Kohezijska regija Vzhodna Slovenija</a:t>
                      </a:r>
                      <a:endParaRPr lang="sl-SI" sz="1100" kern="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sl-SI" sz="900" kern="1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sl-SI" sz="1100" kern="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sl-SI" sz="900" b="1" kern="1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52%</a:t>
                      </a:r>
                      <a:endParaRPr lang="sl-SI" sz="1100" kern="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sl-SI" sz="900" b="1" kern="1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sl-SI" sz="1100" kern="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618239487"/>
                  </a:ext>
                </a:extLst>
              </a:tr>
              <a:tr h="266516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Pomurska regija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113.551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5,34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775236306"/>
                  </a:ext>
                </a:extLst>
              </a:tr>
              <a:tr h="266516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Podravska regija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330.635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15,55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29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474349197"/>
                  </a:ext>
                </a:extLst>
              </a:tr>
              <a:tr h="266516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Koroška regija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70.512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3,32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34943655"/>
                  </a:ext>
                </a:extLst>
              </a:tr>
              <a:tr h="339647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Savinjska regija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262.450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12,34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23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842953876"/>
                  </a:ext>
                </a:extLst>
              </a:tr>
              <a:tr h="266516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Zasavska regija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57.195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2,69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168928654"/>
                  </a:ext>
                </a:extLst>
              </a:tr>
              <a:tr h="266516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Posavska regija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75.924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3,57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1406385"/>
                  </a:ext>
                </a:extLst>
              </a:tr>
              <a:tr h="266516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Jugovzhodna Slovenija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148.273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6,97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932459387"/>
                  </a:ext>
                </a:extLst>
              </a:tr>
              <a:tr h="266516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Primorsko-notranjska regija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54.067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2,54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042896914"/>
                  </a:ext>
                </a:extLst>
              </a:tr>
              <a:tr h="2885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sl-SI" sz="900" b="1" kern="1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 Kohezijska regija Zahodna Slovenija</a:t>
                      </a:r>
                      <a:endParaRPr lang="sl-SI" sz="1100" kern="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sl-SI" sz="900" kern="1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sl-SI" sz="1100" kern="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sl-SI" sz="900" b="1" kern="1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48%</a:t>
                      </a:r>
                      <a:endParaRPr lang="sl-SI" sz="1100" kern="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sl-SI" sz="900" b="1" kern="1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71</a:t>
                      </a:r>
                      <a:endParaRPr lang="sl-SI" sz="1100" kern="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01675977"/>
                  </a:ext>
                </a:extLst>
              </a:tr>
              <a:tr h="300912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Osrednjeslovenska regija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566.811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26,66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543956702"/>
                  </a:ext>
                </a:extLst>
              </a:tr>
              <a:tr h="266516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Gorenjska regija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209.491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9,85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504902484"/>
                  </a:ext>
                </a:extLst>
              </a:tr>
              <a:tr h="266516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Goriška regija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118.132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5,56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238819555"/>
                  </a:ext>
                </a:extLst>
              </a:tr>
              <a:tr h="266516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Obalno-kraška regija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119.283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5,61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l-SI" sz="10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sl-SI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8236916"/>
                  </a:ext>
                </a:extLst>
              </a:tr>
            </a:tbl>
          </a:graphicData>
        </a:graphic>
      </p:graphicFrame>
      <p:sp>
        <p:nvSpPr>
          <p:cNvPr id="3" name="Naslov 2">
            <a:extLst>
              <a:ext uri="{FF2B5EF4-FFF2-40B4-BE49-F238E27FC236}">
                <a16:creationId xmlns:a16="http://schemas.microsoft.com/office/drawing/2014/main" id="{A0D851E0-7F2D-B2A2-BB57-B72E0860E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331" y="446855"/>
            <a:ext cx="9137423" cy="1006975"/>
          </a:xfrm>
        </p:spPr>
        <p:txBody>
          <a:bodyPr>
            <a:normAutofit/>
          </a:bodyPr>
          <a:lstStyle/>
          <a:p>
            <a:r>
              <a:rPr lang="sl-SI"/>
              <a:t>Razporeditev št. vadb po regijah</a:t>
            </a:r>
          </a:p>
        </p:txBody>
      </p:sp>
    </p:spTree>
    <p:extLst>
      <p:ext uri="{BB962C8B-B14F-4D97-AF65-F5344CB8AC3E}">
        <p14:creationId xmlns:p14="http://schemas.microsoft.com/office/powerpoint/2010/main" val="3003467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ZMIGAJ SE DO VADBE 3">
      <a:dk1>
        <a:srgbClr val="003399"/>
      </a:dk1>
      <a:lt1>
        <a:sysClr val="window" lastClr="FFFFFF"/>
      </a:lt1>
      <a:dk2>
        <a:srgbClr val="003399"/>
      </a:dk2>
      <a:lt2>
        <a:srgbClr val="FFFFFF"/>
      </a:lt2>
      <a:accent1>
        <a:srgbClr val="003399"/>
      </a:accent1>
      <a:accent2>
        <a:srgbClr val="0088CE"/>
      </a:accent2>
      <a:accent3>
        <a:srgbClr val="7AB800"/>
      </a:accent3>
      <a:accent4>
        <a:srgbClr val="A0C666"/>
      </a:accent4>
      <a:accent5>
        <a:srgbClr val="3AB8E8"/>
      </a:accent5>
      <a:accent6>
        <a:srgbClr val="FFFFFF"/>
      </a:accent6>
      <a:hlink>
        <a:srgbClr val="0088CE"/>
      </a:hlink>
      <a:folHlink>
        <a:srgbClr val="0033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A403020C748714B982C5D83F9F29F79" ma:contentTypeVersion="15" ma:contentTypeDescription="Ustvari nov dokument." ma:contentTypeScope="" ma:versionID="263bf41fc4f56abf722c1c7210eea53d">
  <xsd:schema xmlns:xsd="http://www.w3.org/2001/XMLSchema" xmlns:xs="http://www.w3.org/2001/XMLSchema" xmlns:p="http://schemas.microsoft.com/office/2006/metadata/properties" xmlns:ns2="ef950a12-0aa8-4400-8fd8-470a5a856f9e" xmlns:ns3="4fd58176-6745-4085-9462-2c9faf7fef18" targetNamespace="http://schemas.microsoft.com/office/2006/metadata/properties" ma:root="true" ma:fieldsID="0015dfadea01219e1bfaa1af19bcbe61" ns2:_="" ns3:_="">
    <xsd:import namespace="ef950a12-0aa8-4400-8fd8-470a5a856f9e"/>
    <xsd:import namespace="4fd58176-6745-4085-9462-2c9faf7fef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50a12-0aa8-4400-8fd8-470a5a856f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Oznake slike" ma:readOnly="false" ma:fieldId="{5cf76f15-5ced-4ddc-b409-7134ff3c332f}" ma:taxonomyMulti="true" ma:sspId="3f704706-3e82-486d-9eb4-83233080db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d58176-6745-4085-9462-2c9faf7fef18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1d35aed1-6119-42af-8798-e3a9e9765372}" ma:internalName="TaxCatchAll" ma:showField="CatchAllData" ma:web="4fd58176-6745-4085-9462-2c9faf7fef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fd58176-6745-4085-9462-2c9faf7fef18" xsi:nil="true"/>
    <lcf76f155ced4ddcb4097134ff3c332f xmlns="ef950a12-0aa8-4400-8fd8-470a5a856f9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13F7F7-F78E-42FC-B948-6171B573D4AA}">
  <ds:schemaRefs>
    <ds:schemaRef ds:uri="4fd58176-6745-4085-9462-2c9faf7fef18"/>
    <ds:schemaRef ds:uri="ef950a12-0aa8-4400-8fd8-470a5a856f9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059528F-8D85-424D-8A25-29A6804006A8}">
  <ds:schemaRefs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4fd58176-6745-4085-9462-2c9faf7fef18"/>
    <ds:schemaRef ds:uri="http://purl.org/dc/elements/1.1/"/>
    <ds:schemaRef ds:uri="http://purl.org/dc/terms/"/>
    <ds:schemaRef ds:uri="http://schemas.microsoft.com/office/infopath/2007/PartnerControls"/>
    <ds:schemaRef ds:uri="ef950a12-0aa8-4400-8fd8-470a5a856f9e"/>
  </ds:schemaRefs>
</ds:datastoreItem>
</file>

<file path=customXml/itemProps3.xml><?xml version="1.0" encoding="utf-8"?>
<ds:datastoreItem xmlns:ds="http://schemas.openxmlformats.org/officeDocument/2006/customXml" ds:itemID="{5FD5DE06-E734-4503-B162-C3B15C2C23A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8b14bc4b-373c-467b-aeba-5ddf3b5d4088}" enabled="0" method="" siteId="{8b14bc4b-373c-467b-aeba-5ddf3b5d408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1586</Words>
  <Application>Microsoft Office PowerPoint</Application>
  <PresentationFormat>Širokozaslonsko</PresentationFormat>
  <Paragraphs>214</Paragraphs>
  <Slides>19</Slides>
  <Notes>2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19</vt:i4>
      </vt:variant>
    </vt:vector>
  </HeadingPairs>
  <TitlesOfParts>
    <vt:vector size="25" baseType="lpstr">
      <vt:lpstr>Arial</vt:lpstr>
      <vt:lpstr>Calibri</vt:lpstr>
      <vt:lpstr>Courier New</vt:lpstr>
      <vt:lpstr>Lucida Grande</vt:lpstr>
      <vt:lpstr>Wingdings</vt:lpstr>
      <vt:lpstr>Office Theme</vt:lpstr>
      <vt:lpstr>Javno povabilo za izbor in financiranje izvajalcev programov športno-rekreativne vadbe v okviru operacije "Zmigaj se do vadbe " za leto 2026/2027  16. April 2026</vt:lpstr>
      <vt:lpstr>Vsebina srečanja</vt:lpstr>
      <vt:lpstr>Predstavitev projekta „Zmigaj se do vadbe“ </vt:lpstr>
      <vt:lpstr>Vključevanje udeležencev v programe ŠR vadbe</vt:lpstr>
      <vt:lpstr>Javno povabilo za izbor izvajalcev športno-rekreativnih vadb v sezoni 2026/2027</vt:lpstr>
      <vt:lpstr>Standard kakovosti - ključni poudarki</vt:lpstr>
      <vt:lpstr>Kdo lahko kandidira?</vt:lpstr>
      <vt:lpstr>          Merila za izbor</vt:lpstr>
      <vt:lpstr>Razporeditev št. vadb po regijah</vt:lpstr>
      <vt:lpstr>Višina financiranja programov</vt:lpstr>
      <vt:lpstr>Vloga regijskih pisarn OKS ZŠZ</vt:lpstr>
      <vt:lpstr>Oddaja vloge na Javno povabilo</vt:lpstr>
      <vt:lpstr>Obveze izbranih izvajalcev</vt:lpstr>
      <vt:lpstr>Ključna opozorila za prijavitelje</vt:lpstr>
      <vt:lpstr>Ključni roki</vt:lpstr>
      <vt:lpstr>Kontaktni podatki – projektna pisarna OKS</vt:lpstr>
      <vt:lpstr>Vprašanja?</vt:lpstr>
      <vt:lpstr>Spremljajte nas: </vt:lpstr>
      <vt:lpstr>Hvala za pozornost!</vt:lpstr>
    </vt:vector>
  </TitlesOfParts>
  <Company>Arnoldvuga d.o.o.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Andrej Juvan</dc:creator>
  <cp:lastModifiedBy>Manca Rakovec</cp:lastModifiedBy>
  <cp:revision>1</cp:revision>
  <cp:lastPrinted>2015-09-04T12:05:23Z</cp:lastPrinted>
  <dcterms:created xsi:type="dcterms:W3CDTF">2015-09-02T13:14:17Z</dcterms:created>
  <dcterms:modified xsi:type="dcterms:W3CDTF">2026-04-17T06:17:56Z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0x0101003A403020C748714B982C5D83F9F29F79</vt:lpwstr>
  </property>
  <property fmtid="{D5CDD505-2E9C-101B-9397-08002B2CF9AE}" pid="3" name="MediaServiceImageTags">
    <vt:lpwstr/>
  </property>
</Properties>
</file>