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slideshow.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2"/>
  </p:notesMasterIdLst>
  <p:handoutMasterIdLst>
    <p:handoutMasterId r:id="rId43"/>
  </p:handoutMasterIdLst>
  <p:sldIdLst>
    <p:sldId id="256" r:id="rId5"/>
    <p:sldId id="258" r:id="rId6"/>
    <p:sldId id="273" r:id="rId7"/>
    <p:sldId id="267" r:id="rId8"/>
    <p:sldId id="268" r:id="rId9"/>
    <p:sldId id="275" r:id="rId10"/>
    <p:sldId id="276" r:id="rId11"/>
    <p:sldId id="277" r:id="rId12"/>
    <p:sldId id="287" r:id="rId13"/>
    <p:sldId id="278" r:id="rId14"/>
    <p:sldId id="288" r:id="rId15"/>
    <p:sldId id="279" r:id="rId16"/>
    <p:sldId id="289" r:id="rId17"/>
    <p:sldId id="280" r:id="rId18"/>
    <p:sldId id="298" r:id="rId19"/>
    <p:sldId id="290" r:id="rId20"/>
    <p:sldId id="281" r:id="rId21"/>
    <p:sldId id="291" r:id="rId22"/>
    <p:sldId id="282" r:id="rId23"/>
    <p:sldId id="292" r:id="rId24"/>
    <p:sldId id="283" r:id="rId25"/>
    <p:sldId id="293" r:id="rId26"/>
    <p:sldId id="284" r:id="rId27"/>
    <p:sldId id="266" r:id="rId28"/>
    <p:sldId id="299" r:id="rId29"/>
    <p:sldId id="294" r:id="rId30"/>
    <p:sldId id="285" r:id="rId31"/>
    <p:sldId id="303" r:id="rId32"/>
    <p:sldId id="304" r:id="rId33"/>
    <p:sldId id="295" r:id="rId34"/>
    <p:sldId id="286" r:id="rId35"/>
    <p:sldId id="296" r:id="rId36"/>
    <p:sldId id="300" r:id="rId37"/>
    <p:sldId id="301" r:id="rId38"/>
    <p:sldId id="302" r:id="rId39"/>
    <p:sldId id="297" r:id="rId40"/>
    <p:sldId id="264" r:id="rId4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a:srgbClr val="0088CE"/>
    <a:srgbClr val="7BB80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602" autoAdjust="0"/>
    <p:restoredTop sz="82041"/>
  </p:normalViewPr>
  <p:slideViewPr>
    <p:cSldViewPr snapToGrid="0" snapToObjects="1">
      <p:cViewPr varScale="1">
        <p:scale>
          <a:sx n="104" d="100"/>
          <a:sy n="104" d="100"/>
        </p:scale>
        <p:origin x="1208" y="192"/>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BE51EAA-BCDF-8E42-A628-3B05EABB8778}" type="datetimeFigureOut">
              <a:rPr lang="en-US" smtClean="0"/>
              <a:t>4/7/26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B4190F6-166C-B94E-8946-5A28EA4DEA09}" type="slidenum">
              <a:rPr lang="en-US" smtClean="0"/>
              <a:t>‹#›</a:t>
            </a:fld>
            <a:endParaRPr lang="en-US"/>
          </a:p>
        </p:txBody>
      </p:sp>
    </p:spTree>
    <p:extLst>
      <p:ext uri="{BB962C8B-B14F-4D97-AF65-F5344CB8AC3E}">
        <p14:creationId xmlns:p14="http://schemas.microsoft.com/office/powerpoint/2010/main" val="42817205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I"/>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F80992-62B5-496A-B63D-A16922003381}" type="datetimeFigureOut">
              <a:rPr lang="en-SI" smtClean="0"/>
              <a:t>7. 4. 26</a:t>
            </a:fld>
            <a:endParaRPr lang="en-SI"/>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I"/>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I"/>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D44059-C968-4404-8A57-95451107C94D}" type="slidenum">
              <a:rPr lang="en-SI" smtClean="0"/>
              <a:t>‹#›</a:t>
            </a:fld>
            <a:endParaRPr lang="en-SI"/>
          </a:p>
        </p:txBody>
      </p:sp>
    </p:spTree>
    <p:extLst>
      <p:ext uri="{BB962C8B-B14F-4D97-AF65-F5344CB8AC3E}">
        <p14:creationId xmlns:p14="http://schemas.microsoft.com/office/powerpoint/2010/main" val="38762172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I" sz="1200" b="1" kern="1200" dirty="0">
                <a:solidFill>
                  <a:schemeClr val="tx1"/>
                </a:solidFill>
                <a:effectLst/>
                <a:latin typeface="+mn-lt"/>
                <a:ea typeface="+mn-ea"/>
                <a:cs typeface="+mn-cs"/>
              </a:rPr>
              <a:t>Glavni motivacijski dejavniki za začetek vadbe pri neaktivni populaciji srednje odraslosti (30-55 let) so pogosto povezani z notranjo potrebo po izboljšanju kakovosti življenja, zdravja in dobrega počutja, pa tudi z zunanjimi spodbudami. Torej je vadba orodje za ohranjanje ali izboljšanje kakovosti življenja in ne več za doseganje idealov. Običajno bomo v tej starosti začeli z vadbo ob telesnih bolečinah (hrbet, vrst, sklepi), zaradi stresa in izgorelosti, zaradi pomankanja energije.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SI"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SI" sz="1200" kern="1200" dirty="0">
                <a:solidFill>
                  <a:schemeClr val="tx1"/>
                </a:solidFill>
                <a:effectLst/>
                <a:latin typeface="+mn-lt"/>
                <a:ea typeface="+mn-ea"/>
                <a:cs typeface="+mn-cs"/>
              </a:rPr>
              <a:t>Veliko ljudi se začne gibati zaradi zunanjih spodbud: zdravnikova navodila, delavnice, izzivi v službi, partnerjeva pobuda itd., kar pomei</a:t>
            </a:r>
            <a:r>
              <a:rPr lang="en-SI" sz="1200" b="1" kern="1200" dirty="0">
                <a:solidFill>
                  <a:schemeClr val="tx1"/>
                </a:solidFill>
                <a:effectLst/>
                <a:latin typeface="+mn-lt"/>
                <a:ea typeface="+mn-ea"/>
                <a:cs typeface="+mn-cs"/>
              </a:rPr>
              <a:t> z zunanjo motivacijo in regulacijo</a:t>
            </a:r>
            <a:r>
              <a:rPr lang="en-SI" sz="1200" kern="1200" dirty="0">
                <a:solidFill>
                  <a:schemeClr val="tx1"/>
                </a:solidFill>
                <a:effectLst/>
                <a:latin typeface="+mn-lt"/>
                <a:ea typeface="+mn-ea"/>
                <a:cs typeface="+mn-cs"/>
              </a:rPr>
              <a:t> </a:t>
            </a:r>
            <a:r>
              <a:rPr lang="en-SI" dirty="0">
                <a:effectLst/>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SI"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SI" sz="1200" kern="1200" dirty="0">
                <a:solidFill>
                  <a:schemeClr val="tx1"/>
                </a:solidFill>
                <a:effectLst/>
                <a:latin typeface="+mn-lt"/>
                <a:ea typeface="+mn-ea"/>
                <a:cs typeface="+mn-cs"/>
              </a:rPr>
              <a:t>Srednja leta pogosto prinašajo več stresa zaradi obremenitev v službi, družine in skrb za starajoče starše. Vadba se lahko dojema kot orodje za ohranjenja ali vzpostavitev duševnega ravnovesja, izboljšanje razpoloženja in zmanjšanje anksioznosti, razdražljivosti, depresivnosti ter za zmanjšanje stresa oz. lahko pomeni psihično sprostitev in odmik od vsakodnevnih skrbi. Tako sta motivacija za izboljšanje razpoloženja in </a:t>
            </a:r>
            <a:r>
              <a:rPr lang="en-SI" sz="1200" b="0" kern="1200" dirty="0">
                <a:solidFill>
                  <a:schemeClr val="tx1"/>
                </a:solidFill>
                <a:effectLst/>
                <a:latin typeface="+mn-lt"/>
                <a:ea typeface="+mn-ea"/>
                <a:cs typeface="+mn-cs"/>
              </a:rPr>
              <a:t>estetska motivacija: </a:t>
            </a:r>
            <a:r>
              <a:rPr lang="en-SI" sz="1200" b="1" kern="1200" dirty="0">
                <a:solidFill>
                  <a:schemeClr val="tx1"/>
                </a:solidFill>
                <a:effectLst/>
                <a:latin typeface="+mn-lt"/>
                <a:ea typeface="+mn-ea"/>
                <a:cs typeface="+mn-cs"/>
              </a:rPr>
              <a:t>ž</a:t>
            </a:r>
            <a:r>
              <a:rPr lang="en-SI" sz="1200" kern="1200" dirty="0">
                <a:solidFill>
                  <a:schemeClr val="tx1"/>
                </a:solidFill>
                <a:effectLst/>
                <a:latin typeface="+mn-lt"/>
                <a:ea typeface="+mn-ea"/>
                <a:cs typeface="+mn-cs"/>
              </a:rPr>
              <a:t>elja po izgubi telesne teže, oblikovanju telesa, večji samozavesti, najpogostejši psihološki motivaciji. Slednja je značilna zlasti za ljudi, ki se več primerjajo z drugimi</a:t>
            </a:r>
            <a:r>
              <a:rPr lang="en-SI" dirty="0">
                <a:effectLst/>
              </a:rPr>
              <a:t> </a:t>
            </a:r>
            <a:endParaRPr lang="en-SI" sz="1200" b="1" kern="1200" dirty="0">
              <a:solidFill>
                <a:schemeClr val="tx1"/>
              </a:solidFill>
              <a:effectLst/>
              <a:latin typeface="+mn-lt"/>
              <a:ea typeface="+mn-ea"/>
              <a:cs typeface="+mn-cs"/>
            </a:endParaRPr>
          </a:p>
          <a:p>
            <a:endParaRPr lang="en-SI" dirty="0"/>
          </a:p>
        </p:txBody>
      </p:sp>
      <p:sp>
        <p:nvSpPr>
          <p:cNvPr id="4" name="Slide Number Placeholder 3"/>
          <p:cNvSpPr>
            <a:spLocks noGrp="1"/>
          </p:cNvSpPr>
          <p:nvPr>
            <p:ph type="sldNum" sz="quarter" idx="5"/>
          </p:nvPr>
        </p:nvSpPr>
        <p:spPr/>
        <p:txBody>
          <a:bodyPr/>
          <a:lstStyle/>
          <a:p>
            <a:fld id="{72D44059-C968-4404-8A57-95451107C94D}" type="slidenum">
              <a:rPr lang="en-SI" smtClean="0"/>
              <a:t>4</a:t>
            </a:fld>
            <a:endParaRPr lang="en-SI"/>
          </a:p>
        </p:txBody>
      </p:sp>
    </p:spTree>
    <p:extLst>
      <p:ext uri="{BB962C8B-B14F-4D97-AF65-F5344CB8AC3E}">
        <p14:creationId xmlns:p14="http://schemas.microsoft.com/office/powerpoint/2010/main" val="20417880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I" sz="1200" kern="1200" dirty="0">
                <a:solidFill>
                  <a:schemeClr val="tx1"/>
                </a:solidFill>
                <a:effectLst/>
                <a:latin typeface="+mn-lt"/>
                <a:ea typeface="+mn-ea"/>
                <a:cs typeface="+mn-cs"/>
              </a:rPr>
              <a:t>Ob tem je pomembno vedeti, da vztrajnost ni le stvar volje, ampak tudi </a:t>
            </a:r>
            <a:r>
              <a:rPr lang="en-SI" sz="1200" b="1" kern="1200" dirty="0">
                <a:solidFill>
                  <a:schemeClr val="tx1"/>
                </a:solidFill>
                <a:effectLst/>
                <a:latin typeface="+mn-lt"/>
                <a:ea typeface="+mn-ea"/>
                <a:cs typeface="+mn-cs"/>
              </a:rPr>
              <a:t>biološkega učenja</a:t>
            </a:r>
            <a:r>
              <a:rPr lang="en-SI" sz="1200" kern="1200" dirty="0">
                <a:solidFill>
                  <a:schemeClr val="tx1"/>
                </a:solidFill>
                <a:effectLst/>
                <a:latin typeface="+mn-lt"/>
                <a:ea typeface="+mn-ea"/>
                <a:cs typeface="+mn-cs"/>
              </a:rPr>
              <a:t>. Ko neko vedenje postane navada, se v možganih zgodijo </a:t>
            </a:r>
            <a:r>
              <a:rPr lang="en-SI" sz="1200" b="1" kern="1200" dirty="0">
                <a:solidFill>
                  <a:schemeClr val="tx1"/>
                </a:solidFill>
                <a:effectLst/>
                <a:latin typeface="+mn-lt"/>
                <a:ea typeface="+mn-ea"/>
                <a:cs typeface="+mn-cs"/>
              </a:rPr>
              <a:t>konkretne spremembe</a:t>
            </a:r>
            <a:r>
              <a:rPr lang="en-SI" sz="1200" kern="1200" dirty="0">
                <a:solidFill>
                  <a:schemeClr val="tx1"/>
                </a:solidFill>
                <a:effectLst/>
                <a:latin typeface="+mn-lt"/>
                <a:ea typeface="+mn-ea"/>
                <a:cs typeface="+mn-cs"/>
              </a:rPr>
              <a:t>, zlasti v </a:t>
            </a:r>
            <a:r>
              <a:rPr lang="en-SI" sz="1200" b="1" kern="1200" dirty="0">
                <a:solidFill>
                  <a:schemeClr val="tx1"/>
                </a:solidFill>
                <a:effectLst/>
                <a:latin typeface="+mn-lt"/>
                <a:ea typeface="+mn-ea"/>
                <a:cs typeface="+mn-cs"/>
              </a:rPr>
              <a:t>bazalnih ganglijih</a:t>
            </a:r>
            <a:r>
              <a:rPr lang="en-SI" sz="1200" kern="1200" dirty="0">
                <a:solidFill>
                  <a:schemeClr val="tx1"/>
                </a:solidFill>
                <a:effectLst/>
                <a:latin typeface="+mn-lt"/>
                <a:ea typeface="+mn-ea"/>
                <a:cs typeface="+mn-cs"/>
              </a:rPr>
              <a:t>, ki so ključni za avtomatizacijo vedenja</a:t>
            </a:r>
            <a:r>
              <a:rPr lang="en-SI" dirty="0">
                <a:effectLst/>
              </a:rPr>
              <a:t> </a:t>
            </a:r>
          </a:p>
          <a:p>
            <a:r>
              <a:rPr lang="en-SI" sz="1200" b="1" kern="1200" dirty="0">
                <a:solidFill>
                  <a:schemeClr val="tx1"/>
                </a:solidFill>
                <a:effectLst/>
                <a:latin typeface="+mn-lt"/>
                <a:ea typeface="+mn-ea"/>
                <a:cs typeface="+mn-cs"/>
              </a:rPr>
              <a:t>prefrontalni korteks</a:t>
            </a:r>
            <a:r>
              <a:rPr lang="en-SI" sz="1200" kern="1200" dirty="0">
                <a:solidFill>
                  <a:schemeClr val="tx1"/>
                </a:solidFill>
                <a:effectLst/>
                <a:latin typeface="+mn-lt"/>
                <a:ea typeface="+mn-ea"/>
                <a:cs typeface="+mn-cs"/>
              </a:rPr>
              <a:t> – del možganov, ki upravlja </a:t>
            </a:r>
            <a:r>
              <a:rPr lang="en-SI" sz="1200" b="1" kern="1200" dirty="0">
                <a:solidFill>
                  <a:schemeClr val="tx1"/>
                </a:solidFill>
                <a:effectLst/>
                <a:latin typeface="+mn-lt"/>
                <a:ea typeface="+mn-ea"/>
                <a:cs typeface="+mn-cs"/>
              </a:rPr>
              <a:t>odločitve, načrtovanje, samokontrolo.</a:t>
            </a:r>
            <a:r>
              <a:rPr lang="en-SI" sz="1200" kern="1200" dirty="0">
                <a:solidFill>
                  <a:schemeClr val="tx1"/>
                </a:solidFill>
                <a:effectLst/>
                <a:latin typeface="+mn-lt"/>
                <a:ea typeface="+mn-ea"/>
                <a:cs typeface="+mn-cs"/>
              </a:rPr>
              <a:t> Torej se mora posameznik</a:t>
            </a:r>
            <a:r>
              <a:rPr lang="en-SI" sz="1200" b="1" kern="1200" dirty="0">
                <a:solidFill>
                  <a:schemeClr val="tx1"/>
                </a:solidFill>
                <a:effectLst/>
                <a:latin typeface="+mn-lt"/>
                <a:ea typeface="+mn-ea"/>
                <a:cs typeface="+mn-cs"/>
              </a:rPr>
              <a:t> namerno odločiti:</a:t>
            </a:r>
            <a:r>
              <a:rPr lang="en-SI" sz="1200" kern="1200" dirty="0">
                <a:solidFill>
                  <a:schemeClr val="tx1"/>
                </a:solidFill>
                <a:effectLst/>
                <a:latin typeface="+mn-lt"/>
                <a:ea typeface="+mn-ea"/>
                <a:cs typeface="+mn-cs"/>
              </a:rPr>
              <a:t> “Grem na sprehod, čeprav se mi ne ljubi.”</a:t>
            </a:r>
            <a:r>
              <a:rPr lang="en-SI" dirty="0">
                <a:effectLst/>
              </a:rPr>
              <a:t> </a:t>
            </a:r>
          </a:p>
          <a:p>
            <a:r>
              <a:rPr lang="en-SI" sz="1200" kern="1200" dirty="0">
                <a:solidFill>
                  <a:schemeClr val="tx1"/>
                </a:solidFill>
                <a:effectLst/>
                <a:latin typeface="+mn-lt"/>
                <a:ea typeface="+mn-ea"/>
                <a:cs typeface="+mn-cs"/>
              </a:rPr>
              <a:t>S ponovitvami, ko gremo npr. vsak torek in četrtek v fitnes, se vedenje seli v </a:t>
            </a:r>
            <a:r>
              <a:rPr lang="en-SI" sz="1200" b="1" kern="1200" dirty="0">
                <a:solidFill>
                  <a:schemeClr val="tx1"/>
                </a:solidFill>
                <a:effectLst/>
                <a:latin typeface="+mn-lt"/>
                <a:ea typeface="+mn-ea"/>
                <a:cs typeface="+mn-cs"/>
              </a:rPr>
              <a:t>bazalne ganglije</a:t>
            </a:r>
            <a:r>
              <a:rPr lang="en-SI" sz="1200" kern="1200" dirty="0">
                <a:solidFill>
                  <a:schemeClr val="tx1"/>
                </a:solidFill>
                <a:effectLst/>
                <a:latin typeface="+mn-lt"/>
                <a:ea typeface="+mn-ea"/>
                <a:cs typeface="+mn-cs"/>
              </a:rPr>
              <a:t> – globoko ležeče možganske strukture, ki uravnavajo </a:t>
            </a:r>
            <a:r>
              <a:rPr lang="en-SI" sz="1200" b="1" kern="1200" dirty="0">
                <a:solidFill>
                  <a:schemeClr val="tx1"/>
                </a:solidFill>
                <a:effectLst/>
                <a:latin typeface="+mn-lt"/>
                <a:ea typeface="+mn-ea"/>
                <a:cs typeface="+mn-cs"/>
              </a:rPr>
              <a:t>samodejne, rutinske procese</a:t>
            </a:r>
            <a:r>
              <a:rPr lang="en-SI" sz="1200" kern="1200" dirty="0">
                <a:solidFill>
                  <a:schemeClr val="tx1"/>
                </a:solidFill>
                <a:effectLst/>
                <a:latin typeface="+mn-lt"/>
                <a:ea typeface="+mn-ea"/>
                <a:cs typeface="+mn-cs"/>
              </a:rPr>
              <a:t> (kot so vožnja, hoja, žvečenje). Bazalni gangliji začnejo “prevzemati” nadzor, postajajo ob izvajanju aktivnosti vedno bolj aktivni in prefrontalni korteks manj</a:t>
            </a:r>
            <a:r>
              <a:rPr lang="en-SI" dirty="0">
                <a:effectLst/>
              </a:rPr>
              <a:t> </a:t>
            </a:r>
          </a:p>
          <a:p>
            <a:r>
              <a:rPr lang="en-SI" sz="1200" kern="1200" dirty="0">
                <a:solidFill>
                  <a:schemeClr val="tx1"/>
                </a:solidFill>
                <a:effectLst/>
                <a:latin typeface="+mn-lt"/>
                <a:ea typeface="+mn-ea"/>
                <a:cs typeface="+mn-cs"/>
              </a:rPr>
              <a:t>V možganih se oblikuje </a:t>
            </a:r>
            <a:r>
              <a:rPr lang="en-SI" sz="1200" b="1" kern="1200" dirty="0">
                <a:solidFill>
                  <a:schemeClr val="tx1"/>
                </a:solidFill>
                <a:effectLst/>
                <a:latin typeface="+mn-lt"/>
                <a:ea typeface="+mn-ea"/>
                <a:cs typeface="+mn-cs"/>
              </a:rPr>
              <a:t>nevrološka zanka navade</a:t>
            </a:r>
            <a:r>
              <a:rPr lang="en-SI" sz="1200" kern="1200" dirty="0">
                <a:solidFill>
                  <a:schemeClr val="tx1"/>
                </a:solidFill>
                <a:effectLst/>
                <a:latin typeface="+mn-lt"/>
                <a:ea typeface="+mn-ea"/>
                <a:cs typeface="+mn-cs"/>
              </a:rPr>
              <a:t>, ki deluje v treh korakih:</a:t>
            </a:r>
          </a:p>
          <a:p>
            <a:pPr lvl="0"/>
            <a:r>
              <a:rPr lang="en-SI" sz="1200" b="1" kern="1200" dirty="0">
                <a:solidFill>
                  <a:schemeClr val="tx1"/>
                </a:solidFill>
                <a:effectLst/>
                <a:latin typeface="+mn-lt"/>
                <a:ea typeface="+mn-ea"/>
                <a:cs typeface="+mn-cs"/>
              </a:rPr>
              <a:t>Sprožilec:</a:t>
            </a:r>
            <a:r>
              <a:rPr lang="en-SI" sz="1200" kern="1200" dirty="0">
                <a:solidFill>
                  <a:schemeClr val="tx1"/>
                </a:solidFill>
                <a:effectLst/>
                <a:latin typeface="+mn-lt"/>
                <a:ea typeface="+mn-ea"/>
                <a:cs typeface="+mn-cs"/>
              </a:rPr>
              <a:t> npr. ura 18:00, ko običajno začnem z vadbo</a:t>
            </a:r>
          </a:p>
          <a:p>
            <a:pPr lvl="0"/>
            <a:r>
              <a:rPr lang="en-SI" sz="1200" b="1" kern="1200" dirty="0">
                <a:solidFill>
                  <a:schemeClr val="tx1"/>
                </a:solidFill>
                <a:effectLst/>
                <a:latin typeface="+mn-lt"/>
                <a:ea typeface="+mn-ea"/>
                <a:cs typeface="+mn-cs"/>
              </a:rPr>
              <a:t>Rutina:</a:t>
            </a:r>
            <a:r>
              <a:rPr lang="en-SI" sz="1200" kern="1200" dirty="0">
                <a:solidFill>
                  <a:schemeClr val="tx1"/>
                </a:solidFill>
                <a:effectLst/>
                <a:latin typeface="+mn-lt"/>
                <a:ea typeface="+mn-ea"/>
                <a:cs typeface="+mn-cs"/>
              </a:rPr>
              <a:t> dejanje – oblečem športna oblačila in grem na vadbo</a:t>
            </a:r>
          </a:p>
          <a:p>
            <a:r>
              <a:rPr lang="en-SI" sz="1200" b="1" kern="1200" dirty="0">
                <a:solidFill>
                  <a:schemeClr val="tx1"/>
                </a:solidFill>
                <a:effectLst/>
                <a:latin typeface="+mn-lt"/>
                <a:ea typeface="+mn-ea"/>
                <a:cs typeface="+mn-cs"/>
              </a:rPr>
              <a:t>Nagrada:</a:t>
            </a:r>
            <a:r>
              <a:rPr lang="en-SI" sz="1200" kern="1200" dirty="0">
                <a:solidFill>
                  <a:schemeClr val="tx1"/>
                </a:solidFill>
                <a:effectLst/>
                <a:latin typeface="+mn-lt"/>
                <a:ea typeface="+mn-ea"/>
                <a:cs typeface="+mn-cs"/>
              </a:rPr>
              <a:t> npr. občutek zadovoljstva </a:t>
            </a:r>
          </a:p>
          <a:p>
            <a:r>
              <a:rPr lang="en-SI" sz="1200" kern="1200" dirty="0">
                <a:solidFill>
                  <a:schemeClr val="tx1"/>
                </a:solidFill>
                <a:effectLst/>
                <a:latin typeface="+mn-lt"/>
                <a:ea typeface="+mn-ea"/>
                <a:cs typeface="+mn-cs"/>
              </a:rPr>
              <a:t>Za to, da novo vedenje postane samodejna navada potrebujemo v povprečju </a:t>
            </a:r>
            <a:r>
              <a:rPr lang="en-SI" sz="1200" b="1" kern="1200" dirty="0">
                <a:solidFill>
                  <a:schemeClr val="tx1"/>
                </a:solidFill>
                <a:effectLst/>
                <a:latin typeface="+mn-lt"/>
                <a:ea typeface="+mn-ea"/>
                <a:cs typeface="+mn-cs"/>
              </a:rPr>
              <a:t>66 dni</a:t>
            </a:r>
            <a:r>
              <a:rPr lang="en-SI" sz="1200" kern="1200" dirty="0">
                <a:solidFill>
                  <a:schemeClr val="tx1"/>
                </a:solidFill>
                <a:effectLst/>
                <a:latin typeface="+mn-lt"/>
                <a:ea typeface="+mn-ea"/>
                <a:cs typeface="+mn-cs"/>
              </a:rPr>
              <a:t> rednih, kontinuiranih ponovitev (Lally idr., 2009). Vendar pa je razpon te številke precej raznolik, od </a:t>
            </a:r>
            <a:r>
              <a:rPr lang="en-SI" sz="1200" b="1" kern="1200" dirty="0">
                <a:solidFill>
                  <a:schemeClr val="tx1"/>
                </a:solidFill>
                <a:effectLst/>
                <a:latin typeface="+mn-lt"/>
                <a:ea typeface="+mn-ea"/>
                <a:cs typeface="+mn-cs"/>
              </a:rPr>
              <a:t>18 do 254 dni</a:t>
            </a:r>
            <a:r>
              <a:rPr lang="en-SI" sz="1200" kern="1200" dirty="0">
                <a:solidFill>
                  <a:schemeClr val="tx1"/>
                </a:solidFill>
                <a:effectLst/>
                <a:latin typeface="+mn-lt"/>
                <a:ea typeface="+mn-ea"/>
                <a:cs typeface="+mn-cs"/>
              </a:rPr>
              <a:t>. Če oseba </a:t>
            </a:r>
            <a:r>
              <a:rPr lang="en-SI" sz="1200" b="1" kern="1200" dirty="0">
                <a:solidFill>
                  <a:schemeClr val="tx1"/>
                </a:solidFill>
                <a:effectLst/>
                <a:latin typeface="+mn-lt"/>
                <a:ea typeface="+mn-ea"/>
                <a:cs typeface="+mn-cs"/>
              </a:rPr>
              <a:t>3- do 5-krat tedensko</a:t>
            </a:r>
            <a:r>
              <a:rPr lang="en-SI" sz="1200" kern="1200" dirty="0">
                <a:solidFill>
                  <a:schemeClr val="tx1"/>
                </a:solidFill>
                <a:effectLst/>
                <a:latin typeface="+mn-lt"/>
                <a:ea typeface="+mn-ea"/>
                <a:cs typeface="+mn-cs"/>
              </a:rPr>
              <a:t> izvaja krajšo telesno aktivnost (npr. 20 minut), ob</a:t>
            </a:r>
            <a:r>
              <a:rPr lang="en-SI" sz="1200" b="1" kern="1200" dirty="0">
                <a:solidFill>
                  <a:schemeClr val="tx1"/>
                </a:solidFill>
                <a:effectLst/>
                <a:latin typeface="+mn-lt"/>
                <a:ea typeface="+mn-ea"/>
                <a:cs typeface="+mn-cs"/>
              </a:rPr>
              <a:t> enakem času in kraju</a:t>
            </a:r>
            <a:r>
              <a:rPr lang="en-SI" sz="1200" kern="1200" dirty="0">
                <a:solidFill>
                  <a:schemeClr val="tx1"/>
                </a:solidFill>
                <a:effectLst/>
                <a:latin typeface="+mn-lt"/>
                <a:ea typeface="+mn-ea"/>
                <a:cs typeface="+mn-cs"/>
              </a:rPr>
              <a:t>, z občutkom dosežka, se</a:t>
            </a:r>
            <a:r>
              <a:rPr lang="en-SI" sz="1200" b="1" kern="1200" dirty="0">
                <a:solidFill>
                  <a:schemeClr val="tx1"/>
                </a:solidFill>
                <a:effectLst/>
                <a:latin typeface="+mn-lt"/>
                <a:ea typeface="+mn-ea"/>
                <a:cs typeface="+mn-cs"/>
              </a:rPr>
              <a:t> običajno navada oblikuje v 6–8 tednih. </a:t>
            </a:r>
            <a:endParaRPr lang="en-SI" dirty="0"/>
          </a:p>
        </p:txBody>
      </p:sp>
      <p:sp>
        <p:nvSpPr>
          <p:cNvPr id="4" name="Slide Number Placeholder 3"/>
          <p:cNvSpPr>
            <a:spLocks noGrp="1"/>
          </p:cNvSpPr>
          <p:nvPr>
            <p:ph type="sldNum" sz="quarter" idx="5"/>
          </p:nvPr>
        </p:nvSpPr>
        <p:spPr/>
        <p:txBody>
          <a:bodyPr/>
          <a:lstStyle/>
          <a:p>
            <a:fld id="{72D44059-C968-4404-8A57-95451107C94D}" type="slidenum">
              <a:rPr lang="en-SI" smtClean="0"/>
              <a:t>15</a:t>
            </a:fld>
            <a:endParaRPr lang="en-SI"/>
          </a:p>
        </p:txBody>
      </p:sp>
    </p:spTree>
    <p:extLst>
      <p:ext uri="{BB962C8B-B14F-4D97-AF65-F5344CB8AC3E}">
        <p14:creationId xmlns:p14="http://schemas.microsoft.com/office/powerpoint/2010/main" val="29109931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kern="1200" dirty="0" err="1">
                <a:solidFill>
                  <a:schemeClr val="tx1"/>
                </a:solidFill>
                <a:effectLst/>
                <a:latin typeface="+mn-lt"/>
                <a:ea typeface="+mn-ea"/>
                <a:cs typeface="+mn-cs"/>
              </a:rPr>
              <a:t>Občutek</a:t>
            </a:r>
            <a:r>
              <a:rPr lang="en-GB" sz="1200" b="1" i="0" kern="1200" dirty="0">
                <a:solidFill>
                  <a:schemeClr val="tx1"/>
                </a:solidFill>
                <a:effectLst/>
                <a:latin typeface="+mn-lt"/>
                <a:ea typeface="+mn-ea"/>
                <a:cs typeface="+mn-cs"/>
              </a:rPr>
              <a:t> </a:t>
            </a:r>
            <a:r>
              <a:rPr lang="en-GB" sz="1200" b="1" i="0" kern="1200" dirty="0" err="1">
                <a:solidFill>
                  <a:schemeClr val="tx1"/>
                </a:solidFill>
                <a:effectLst/>
                <a:latin typeface="+mn-lt"/>
                <a:ea typeface="+mn-ea"/>
                <a:cs typeface="+mn-cs"/>
              </a:rPr>
              <a:t>nespretnosti</a:t>
            </a:r>
            <a:r>
              <a:rPr lang="en-GB" sz="1200" b="1" i="0" kern="1200" dirty="0">
                <a:solidFill>
                  <a:schemeClr val="tx1"/>
                </a:solidFill>
                <a:effectLst/>
                <a:latin typeface="+mn-lt"/>
                <a:ea typeface="+mn-ea"/>
                <a:cs typeface="+mn-cs"/>
              </a:rPr>
              <a:t> – </a:t>
            </a:r>
            <a:r>
              <a:rPr lang="en-GB" sz="1200" b="1" i="0" kern="1200" dirty="0" err="1">
                <a:solidFill>
                  <a:schemeClr val="tx1"/>
                </a:solidFill>
                <a:effectLst/>
                <a:latin typeface="+mn-lt"/>
                <a:ea typeface="+mn-ea"/>
                <a:cs typeface="+mn-cs"/>
              </a:rPr>
              <a:t>bomo</a:t>
            </a:r>
            <a:r>
              <a:rPr lang="en-GB" sz="1200" b="1" i="0" kern="1200" dirty="0">
                <a:solidFill>
                  <a:schemeClr val="tx1"/>
                </a:solidFill>
                <a:effectLst/>
                <a:latin typeface="+mn-lt"/>
                <a:ea typeface="+mn-ea"/>
                <a:cs typeface="+mn-cs"/>
              </a:rPr>
              <a:t> </a:t>
            </a:r>
            <a:r>
              <a:rPr lang="en-GB" sz="1200" b="1" i="0" kern="1200" dirty="0" err="1">
                <a:solidFill>
                  <a:schemeClr val="tx1"/>
                </a:solidFill>
                <a:effectLst/>
                <a:latin typeface="+mn-lt"/>
                <a:ea typeface="+mn-ea"/>
                <a:cs typeface="+mn-cs"/>
              </a:rPr>
              <a:t>šli</a:t>
            </a:r>
            <a:r>
              <a:rPr lang="en-GB" sz="1200" b="1" i="0" kern="1200" dirty="0">
                <a:solidFill>
                  <a:schemeClr val="tx1"/>
                </a:solidFill>
                <a:effectLst/>
                <a:latin typeface="+mn-lt"/>
                <a:ea typeface="+mn-ea"/>
                <a:cs typeface="+mn-cs"/>
              </a:rPr>
              <a:t> </a:t>
            </a:r>
            <a:r>
              <a:rPr lang="en-GB" sz="1200" b="1" i="0" kern="1200" dirty="0" err="1">
                <a:solidFill>
                  <a:schemeClr val="tx1"/>
                </a:solidFill>
                <a:effectLst/>
                <a:latin typeface="+mn-lt"/>
                <a:ea typeface="+mn-ea"/>
                <a:cs typeface="+mn-cs"/>
              </a:rPr>
              <a:t>igrati</a:t>
            </a:r>
            <a:r>
              <a:rPr lang="en-GB" sz="1200" b="1" i="0" kern="1200" dirty="0">
                <a:solidFill>
                  <a:schemeClr val="tx1"/>
                </a:solidFill>
                <a:effectLst/>
                <a:latin typeface="+mn-lt"/>
                <a:ea typeface="+mn-ea"/>
                <a:cs typeface="+mn-cs"/>
              </a:rPr>
              <a:t> </a:t>
            </a:r>
            <a:r>
              <a:rPr lang="en-GB" sz="1200" b="1" i="0" kern="1200" dirty="0" err="1">
                <a:solidFill>
                  <a:schemeClr val="tx1"/>
                </a:solidFill>
                <a:effectLst/>
                <a:latin typeface="+mn-lt"/>
                <a:ea typeface="+mn-ea"/>
                <a:cs typeface="+mn-cs"/>
              </a:rPr>
              <a:t>tenis</a:t>
            </a:r>
            <a:r>
              <a:rPr lang="en-GB" sz="1200" b="1" i="0" kern="1200" dirty="0">
                <a:solidFill>
                  <a:schemeClr val="tx1"/>
                </a:solidFill>
                <a:effectLst/>
                <a:latin typeface="+mn-lt"/>
                <a:ea typeface="+mn-ea"/>
                <a:cs typeface="+mn-cs"/>
              </a:rPr>
              <a:t> in se </a:t>
            </a:r>
            <a:r>
              <a:rPr lang="en-GB" sz="1200" b="1" i="0" kern="1200" dirty="0" err="1">
                <a:solidFill>
                  <a:schemeClr val="tx1"/>
                </a:solidFill>
                <a:effectLst/>
                <a:latin typeface="+mn-lt"/>
                <a:ea typeface="+mn-ea"/>
                <a:cs typeface="+mn-cs"/>
              </a:rPr>
              <a:t>nam</a:t>
            </a:r>
            <a:r>
              <a:rPr lang="en-GB" sz="1200" b="1" i="0" kern="1200" dirty="0">
                <a:solidFill>
                  <a:schemeClr val="tx1"/>
                </a:solidFill>
                <a:effectLst/>
                <a:latin typeface="+mn-lt"/>
                <a:ea typeface="+mn-ea"/>
                <a:cs typeface="+mn-cs"/>
              </a:rPr>
              <a:t> </a:t>
            </a:r>
            <a:r>
              <a:rPr lang="en-GB" sz="1200" b="1" i="0" kern="1200" dirty="0" err="1">
                <a:solidFill>
                  <a:schemeClr val="tx1"/>
                </a:solidFill>
                <a:effectLst/>
                <a:latin typeface="+mn-lt"/>
                <a:ea typeface="+mn-ea"/>
                <a:cs typeface="+mn-cs"/>
              </a:rPr>
              <a:t>bo</a:t>
            </a:r>
            <a:r>
              <a:rPr lang="en-GB" sz="1200" b="1" i="0" kern="1200" dirty="0">
                <a:solidFill>
                  <a:schemeClr val="tx1"/>
                </a:solidFill>
                <a:effectLst/>
                <a:latin typeface="+mn-lt"/>
                <a:ea typeface="+mn-ea"/>
                <a:cs typeface="+mn-cs"/>
              </a:rPr>
              <a:t> </a:t>
            </a:r>
            <a:r>
              <a:rPr lang="en-GB" sz="1200" b="1" i="0" kern="1200" dirty="0" err="1">
                <a:solidFill>
                  <a:schemeClr val="tx1"/>
                </a:solidFill>
                <a:effectLst/>
                <a:latin typeface="+mn-lt"/>
                <a:ea typeface="+mn-ea"/>
                <a:cs typeface="+mn-cs"/>
              </a:rPr>
              <a:t>zdelo</a:t>
            </a:r>
            <a:r>
              <a:rPr lang="en-GB" sz="1200" b="1" i="0" kern="1200" dirty="0">
                <a:solidFill>
                  <a:schemeClr val="tx1"/>
                </a:solidFill>
                <a:effectLst/>
                <a:latin typeface="+mn-lt"/>
                <a:ea typeface="+mn-ea"/>
                <a:cs typeface="+mn-cs"/>
              </a:rPr>
              <a:t>, da </a:t>
            </a:r>
            <a:r>
              <a:rPr lang="en-GB" sz="1200" b="1" i="0" kern="1200" dirty="0" err="1">
                <a:solidFill>
                  <a:schemeClr val="tx1"/>
                </a:solidFill>
                <a:effectLst/>
                <a:latin typeface="+mn-lt"/>
                <a:ea typeface="+mn-ea"/>
                <a:cs typeface="+mn-cs"/>
              </a:rPr>
              <a:t>nam</a:t>
            </a:r>
            <a:r>
              <a:rPr lang="en-GB" sz="1200" b="1" i="0" kern="1200" dirty="0">
                <a:solidFill>
                  <a:schemeClr val="tx1"/>
                </a:solidFill>
                <a:effectLst/>
                <a:latin typeface="+mn-lt"/>
                <a:ea typeface="+mn-ea"/>
                <a:cs typeface="+mn-cs"/>
              </a:rPr>
              <a:t> ne </a:t>
            </a:r>
            <a:r>
              <a:rPr lang="en-GB" sz="1200" b="1" i="0" kern="1200" dirty="0" err="1">
                <a:solidFill>
                  <a:schemeClr val="tx1"/>
                </a:solidFill>
                <a:effectLst/>
                <a:latin typeface="+mn-lt"/>
                <a:ea typeface="+mn-ea"/>
                <a:cs typeface="+mn-cs"/>
              </a:rPr>
              <a:t>gre</a:t>
            </a:r>
            <a:r>
              <a:rPr lang="en-GB" sz="1200" b="1" i="0" kern="1200" dirty="0">
                <a:solidFill>
                  <a:schemeClr val="tx1"/>
                </a:solidFill>
                <a:effectLst/>
                <a:latin typeface="+mn-lt"/>
                <a:ea typeface="+mn-ea"/>
                <a:cs typeface="+mn-cs"/>
              </a:rPr>
              <a:t>, </a:t>
            </a:r>
            <a:r>
              <a:rPr lang="en-GB" sz="1200" b="1" i="0" kern="1200" dirty="0" err="1">
                <a:solidFill>
                  <a:schemeClr val="tx1"/>
                </a:solidFill>
                <a:effectLst/>
                <a:latin typeface="+mn-lt"/>
                <a:ea typeface="+mn-ea"/>
                <a:cs typeface="+mn-cs"/>
              </a:rPr>
              <a:t>danismo</a:t>
            </a:r>
            <a:r>
              <a:rPr lang="en-GB" sz="1200" b="1" i="0" kern="1200" dirty="0">
                <a:solidFill>
                  <a:schemeClr val="tx1"/>
                </a:solidFill>
                <a:effectLst/>
                <a:latin typeface="+mn-lt"/>
                <a:ea typeface="+mn-ea"/>
                <a:cs typeface="+mn-cs"/>
              </a:rPr>
              <a:t> </a:t>
            </a:r>
            <a:r>
              <a:rPr lang="en-GB" sz="1200" b="1" i="0" kern="1200" dirty="0" err="1">
                <a:solidFill>
                  <a:schemeClr val="tx1"/>
                </a:solidFill>
                <a:effectLst/>
                <a:latin typeface="+mn-lt"/>
                <a:ea typeface="+mn-ea"/>
                <a:cs typeface="+mn-cs"/>
              </a:rPr>
              <a:t>kooordinirani</a:t>
            </a:r>
            <a:endParaRPr lang="en-GB" sz="1200" b="1" i="0" kern="1200" dirty="0">
              <a:solidFill>
                <a:schemeClr val="tx1"/>
              </a:solidFill>
              <a:effectLst/>
              <a:latin typeface="+mn-lt"/>
              <a:ea typeface="+mn-ea"/>
              <a:cs typeface="+mn-cs"/>
            </a:endParaRPr>
          </a:p>
          <a:p>
            <a:r>
              <a:rPr lang="en-GB" sz="1200" b="1" i="0" kern="1200" dirty="0" err="1">
                <a:solidFill>
                  <a:schemeClr val="tx1"/>
                </a:solidFill>
                <a:effectLst/>
                <a:latin typeface="+mn-lt"/>
                <a:ea typeface="+mn-ea"/>
                <a:cs typeface="+mn-cs"/>
              </a:rPr>
              <a:t>Učenje</a:t>
            </a:r>
            <a:r>
              <a:rPr lang="en-GB" sz="1200" b="1" i="0" kern="1200" dirty="0">
                <a:solidFill>
                  <a:schemeClr val="tx1"/>
                </a:solidFill>
                <a:effectLst/>
                <a:latin typeface="+mn-lt"/>
                <a:ea typeface="+mn-ea"/>
                <a:cs typeface="+mn-cs"/>
              </a:rPr>
              <a:t> </a:t>
            </a:r>
            <a:r>
              <a:rPr lang="en-GB" sz="1200" b="1" i="0" kern="1200" dirty="0" err="1">
                <a:solidFill>
                  <a:schemeClr val="tx1"/>
                </a:solidFill>
                <a:effectLst/>
                <a:latin typeface="+mn-lt"/>
                <a:ea typeface="+mn-ea"/>
                <a:cs typeface="+mn-cs"/>
              </a:rPr>
              <a:t>preko</a:t>
            </a:r>
            <a:r>
              <a:rPr lang="en-GB" sz="1200" b="1" i="0" kern="1200" dirty="0">
                <a:solidFill>
                  <a:schemeClr val="tx1"/>
                </a:solidFill>
                <a:effectLst/>
                <a:latin typeface="+mn-lt"/>
                <a:ea typeface="+mn-ea"/>
                <a:cs typeface="+mn-cs"/>
              </a:rPr>
              <a:t> </a:t>
            </a:r>
            <a:r>
              <a:rPr lang="en-GB" sz="1200" b="1" i="0" kern="1200" dirty="0" err="1">
                <a:solidFill>
                  <a:schemeClr val="tx1"/>
                </a:solidFill>
                <a:effectLst/>
                <a:latin typeface="+mn-lt"/>
                <a:ea typeface="+mn-ea"/>
                <a:cs typeface="+mn-cs"/>
              </a:rPr>
              <a:t>negativne</a:t>
            </a:r>
            <a:r>
              <a:rPr lang="en-GB" sz="1200" b="1" i="0" kern="1200" dirty="0">
                <a:solidFill>
                  <a:schemeClr val="tx1"/>
                </a:solidFill>
                <a:effectLst/>
                <a:latin typeface="+mn-lt"/>
                <a:ea typeface="+mn-ea"/>
                <a:cs typeface="+mn-cs"/>
              </a:rPr>
              <a:t> </a:t>
            </a:r>
            <a:r>
              <a:rPr lang="en-GB" sz="1200" b="1" i="0" kern="1200" dirty="0" err="1">
                <a:solidFill>
                  <a:schemeClr val="tx1"/>
                </a:solidFill>
                <a:effectLst/>
                <a:latin typeface="+mn-lt"/>
                <a:ea typeface="+mn-ea"/>
                <a:cs typeface="+mn-cs"/>
              </a:rPr>
              <a:t>okrepitve</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pomeni</a:t>
            </a:r>
            <a:r>
              <a:rPr lang="en-GB" sz="1200" b="0" i="0" kern="1200" dirty="0">
                <a:solidFill>
                  <a:schemeClr val="tx1"/>
                </a:solidFill>
                <a:effectLst/>
                <a:latin typeface="+mn-lt"/>
                <a:ea typeface="+mn-ea"/>
                <a:cs typeface="+mn-cs"/>
              </a:rPr>
              <a:t>, da se </a:t>
            </a:r>
            <a:r>
              <a:rPr lang="en-GB" sz="1200" b="0" i="0" kern="1200" dirty="0" err="1">
                <a:solidFill>
                  <a:schemeClr val="tx1"/>
                </a:solidFill>
                <a:effectLst/>
                <a:latin typeface="+mn-lt"/>
                <a:ea typeface="+mn-ea"/>
                <a:cs typeface="+mn-cs"/>
              </a:rPr>
              <a:t>vedenje</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npr</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izogibanje</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vadbi</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utrdi</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ker</a:t>
            </a:r>
            <a:r>
              <a:rPr lang="en-GB" sz="1200" b="0" i="0" kern="1200" dirty="0">
                <a:solidFill>
                  <a:schemeClr val="tx1"/>
                </a:solidFill>
                <a:effectLst/>
                <a:latin typeface="+mn-lt"/>
                <a:ea typeface="+mn-ea"/>
                <a:cs typeface="+mn-cs"/>
              </a:rPr>
              <a:t> z </a:t>
            </a:r>
            <a:r>
              <a:rPr lang="en-GB" sz="1200" b="0" i="0" kern="1200" dirty="0" err="1">
                <a:solidFill>
                  <a:schemeClr val="tx1"/>
                </a:solidFill>
                <a:effectLst/>
                <a:latin typeface="+mn-lt"/>
                <a:ea typeface="+mn-ea"/>
                <a:cs typeface="+mn-cs"/>
              </a:rPr>
              <a:t>njim</a:t>
            </a:r>
            <a:r>
              <a:rPr lang="en-GB" sz="1200" b="0" i="0" kern="1200" dirty="0">
                <a:solidFill>
                  <a:schemeClr val="tx1"/>
                </a:solidFill>
                <a:effectLst/>
                <a:latin typeface="+mn-lt"/>
                <a:ea typeface="+mn-ea"/>
                <a:cs typeface="+mn-cs"/>
              </a:rPr>
              <a:t> </a:t>
            </a:r>
            <a:r>
              <a:rPr lang="en-GB" sz="1200" b="1" i="0" kern="1200" dirty="0" err="1">
                <a:solidFill>
                  <a:schemeClr val="tx1"/>
                </a:solidFill>
                <a:effectLst/>
                <a:latin typeface="+mn-lt"/>
                <a:ea typeface="+mn-ea"/>
                <a:cs typeface="+mn-cs"/>
              </a:rPr>
              <a:t>odstranimo</a:t>
            </a:r>
            <a:r>
              <a:rPr lang="en-GB" sz="1200" b="1" i="0" kern="1200" dirty="0">
                <a:solidFill>
                  <a:schemeClr val="tx1"/>
                </a:solidFill>
                <a:effectLst/>
                <a:latin typeface="+mn-lt"/>
                <a:ea typeface="+mn-ea"/>
                <a:cs typeface="+mn-cs"/>
              </a:rPr>
              <a:t> </a:t>
            </a:r>
            <a:r>
              <a:rPr lang="en-GB" sz="1200" b="1" i="0" kern="1200" dirty="0" err="1">
                <a:solidFill>
                  <a:schemeClr val="tx1"/>
                </a:solidFill>
                <a:effectLst/>
                <a:latin typeface="+mn-lt"/>
                <a:ea typeface="+mn-ea"/>
                <a:cs typeface="+mn-cs"/>
              </a:rPr>
              <a:t>neprijetno</a:t>
            </a:r>
            <a:r>
              <a:rPr lang="en-GB" sz="1200" b="1" i="0" kern="1200" dirty="0">
                <a:solidFill>
                  <a:schemeClr val="tx1"/>
                </a:solidFill>
                <a:effectLst/>
                <a:latin typeface="+mn-lt"/>
                <a:ea typeface="+mn-ea"/>
                <a:cs typeface="+mn-cs"/>
              </a:rPr>
              <a:t> </a:t>
            </a:r>
            <a:r>
              <a:rPr lang="en-GB" sz="1200" b="1" i="0" kern="1200" dirty="0" err="1">
                <a:solidFill>
                  <a:schemeClr val="tx1"/>
                </a:solidFill>
                <a:effectLst/>
                <a:latin typeface="+mn-lt"/>
                <a:ea typeface="+mn-ea"/>
                <a:cs typeface="+mn-cs"/>
              </a:rPr>
              <a:t>izkušnjo</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bolečino</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napor</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nelagodje</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Možgani</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si</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zapomnijo</a:t>
            </a:r>
            <a:r>
              <a:rPr lang="en-GB" sz="1200" b="0" i="0" kern="1200" dirty="0">
                <a:solidFill>
                  <a:schemeClr val="tx1"/>
                </a:solidFill>
                <a:effectLst/>
                <a:latin typeface="+mn-lt"/>
                <a:ea typeface="+mn-ea"/>
                <a:cs typeface="+mn-cs"/>
              </a:rPr>
              <a:t>: </a:t>
            </a:r>
            <a:r>
              <a:rPr lang="en-GB" sz="1200" b="0" i="1" kern="1200" dirty="0">
                <a:solidFill>
                  <a:schemeClr val="tx1"/>
                </a:solidFill>
                <a:effectLst/>
                <a:latin typeface="+mn-lt"/>
                <a:ea typeface="+mn-ea"/>
                <a:cs typeface="+mn-cs"/>
              </a:rPr>
              <a:t>“</a:t>
            </a:r>
            <a:r>
              <a:rPr lang="en-GB" sz="1200" b="0" i="1" kern="1200" dirty="0" err="1">
                <a:solidFill>
                  <a:schemeClr val="tx1"/>
                </a:solidFill>
                <a:effectLst/>
                <a:latin typeface="+mn-lt"/>
                <a:ea typeface="+mn-ea"/>
                <a:cs typeface="+mn-cs"/>
              </a:rPr>
              <a:t>če</a:t>
            </a:r>
            <a:r>
              <a:rPr lang="en-GB" sz="1200" b="0" i="1" kern="1200" dirty="0">
                <a:solidFill>
                  <a:schemeClr val="tx1"/>
                </a:solidFill>
                <a:effectLst/>
                <a:latin typeface="+mn-lt"/>
                <a:ea typeface="+mn-ea"/>
                <a:cs typeface="+mn-cs"/>
              </a:rPr>
              <a:t> ne </a:t>
            </a:r>
            <a:r>
              <a:rPr lang="en-GB" sz="1200" b="0" i="1" kern="1200" dirty="0" err="1">
                <a:solidFill>
                  <a:schemeClr val="tx1"/>
                </a:solidFill>
                <a:effectLst/>
                <a:latin typeface="+mn-lt"/>
                <a:ea typeface="+mn-ea"/>
                <a:cs typeface="+mn-cs"/>
              </a:rPr>
              <a:t>grem</a:t>
            </a:r>
            <a:r>
              <a:rPr lang="en-GB" sz="1200" b="0" i="1" kern="1200" dirty="0">
                <a:solidFill>
                  <a:schemeClr val="tx1"/>
                </a:solidFill>
                <a:effectLst/>
                <a:latin typeface="+mn-lt"/>
                <a:ea typeface="+mn-ea"/>
                <a:cs typeface="+mn-cs"/>
              </a:rPr>
              <a:t> </a:t>
            </a:r>
            <a:r>
              <a:rPr lang="en-GB" sz="1200" b="0" i="1" kern="1200" dirty="0" err="1">
                <a:solidFill>
                  <a:schemeClr val="tx1"/>
                </a:solidFill>
                <a:effectLst/>
                <a:latin typeface="+mn-lt"/>
                <a:ea typeface="+mn-ea"/>
                <a:cs typeface="+mn-cs"/>
              </a:rPr>
              <a:t>vadit</a:t>
            </a:r>
            <a:r>
              <a:rPr lang="en-GB" sz="1200" b="0" i="1" kern="1200" dirty="0">
                <a:solidFill>
                  <a:schemeClr val="tx1"/>
                </a:solidFill>
                <a:effectLst/>
                <a:latin typeface="+mn-lt"/>
                <a:ea typeface="+mn-ea"/>
                <a:cs typeface="+mn-cs"/>
              </a:rPr>
              <a:t> → se </a:t>
            </a:r>
            <a:r>
              <a:rPr lang="en-GB" sz="1200" b="0" i="1" kern="1200" dirty="0" err="1">
                <a:solidFill>
                  <a:schemeClr val="tx1"/>
                </a:solidFill>
                <a:effectLst/>
                <a:latin typeface="+mn-lt"/>
                <a:ea typeface="+mn-ea"/>
                <a:cs typeface="+mn-cs"/>
              </a:rPr>
              <a:t>izognem</a:t>
            </a:r>
            <a:r>
              <a:rPr lang="en-GB" sz="1200" b="0" i="1" kern="1200" dirty="0">
                <a:solidFill>
                  <a:schemeClr val="tx1"/>
                </a:solidFill>
                <a:effectLst/>
                <a:latin typeface="+mn-lt"/>
                <a:ea typeface="+mn-ea"/>
                <a:cs typeface="+mn-cs"/>
              </a:rPr>
              <a:t> </a:t>
            </a:r>
            <a:r>
              <a:rPr lang="en-GB" sz="1200" b="0" i="1" kern="1200" dirty="0" err="1">
                <a:solidFill>
                  <a:schemeClr val="tx1"/>
                </a:solidFill>
                <a:effectLst/>
                <a:latin typeface="+mn-lt"/>
                <a:ea typeface="+mn-ea"/>
                <a:cs typeface="+mn-cs"/>
              </a:rPr>
              <a:t>slabemu</a:t>
            </a:r>
            <a:r>
              <a:rPr lang="en-GB" sz="1200" b="0" i="1" kern="1200" dirty="0">
                <a:solidFill>
                  <a:schemeClr val="tx1"/>
                </a:solidFill>
                <a:effectLst/>
                <a:latin typeface="+mn-lt"/>
                <a:ea typeface="+mn-ea"/>
                <a:cs typeface="+mn-cs"/>
              </a:rPr>
              <a:t> </a:t>
            </a:r>
            <a:r>
              <a:rPr lang="en-GB" sz="1200" b="0" i="1" kern="1200" dirty="0" err="1">
                <a:solidFill>
                  <a:schemeClr val="tx1"/>
                </a:solidFill>
                <a:effectLst/>
                <a:latin typeface="+mn-lt"/>
                <a:ea typeface="+mn-ea"/>
                <a:cs typeface="+mn-cs"/>
              </a:rPr>
              <a:t>občutku</a:t>
            </a:r>
            <a:r>
              <a:rPr lang="en-GB" sz="1200" b="0" i="1" kern="1200" dirty="0">
                <a:solidFill>
                  <a:schemeClr val="tx1"/>
                </a:solidFill>
                <a:effectLst/>
                <a:latin typeface="+mn-lt"/>
                <a:ea typeface="+mn-ea"/>
                <a:cs typeface="+mn-cs"/>
              </a:rPr>
              <a:t>”</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zato</a:t>
            </a:r>
            <a:r>
              <a:rPr lang="en-GB" sz="1200" b="0" i="0" kern="1200" dirty="0">
                <a:solidFill>
                  <a:schemeClr val="tx1"/>
                </a:solidFill>
                <a:effectLst/>
                <a:latin typeface="+mn-lt"/>
                <a:ea typeface="+mn-ea"/>
                <a:cs typeface="+mn-cs"/>
              </a:rPr>
              <a:t> se to </a:t>
            </a:r>
            <a:r>
              <a:rPr lang="en-GB" sz="1200" b="0" i="0" kern="1200" dirty="0" err="1">
                <a:solidFill>
                  <a:schemeClr val="tx1"/>
                </a:solidFill>
                <a:effectLst/>
                <a:latin typeface="+mn-lt"/>
                <a:ea typeface="+mn-ea"/>
                <a:cs typeface="+mn-cs"/>
              </a:rPr>
              <a:t>vedenje</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ponavlja</a:t>
            </a:r>
            <a:r>
              <a:rPr lang="en-GB" sz="1200" b="0" i="0" kern="1200" dirty="0">
                <a:solidFill>
                  <a:schemeClr val="tx1"/>
                </a:solidFill>
                <a:effectLst/>
                <a:latin typeface="+mn-lt"/>
                <a:ea typeface="+mn-ea"/>
                <a:cs typeface="+mn-cs"/>
              </a:rPr>
              <a:t>.</a:t>
            </a:r>
          </a:p>
          <a:p>
            <a:r>
              <a:rPr lang="en-GB" sz="1200" b="1" i="0" kern="1200" dirty="0" err="1">
                <a:solidFill>
                  <a:schemeClr val="tx1"/>
                </a:solidFill>
                <a:effectLst/>
                <a:latin typeface="+mn-lt"/>
                <a:ea typeface="+mn-ea"/>
                <a:cs typeface="+mn-cs"/>
              </a:rPr>
              <a:t>Zaščitni</a:t>
            </a:r>
            <a:r>
              <a:rPr lang="en-GB" sz="1200" b="1" i="0" kern="1200" dirty="0">
                <a:solidFill>
                  <a:schemeClr val="tx1"/>
                </a:solidFill>
                <a:effectLst/>
                <a:latin typeface="+mn-lt"/>
                <a:ea typeface="+mn-ea"/>
                <a:cs typeface="+mn-cs"/>
              </a:rPr>
              <a:t> </a:t>
            </a:r>
            <a:r>
              <a:rPr lang="en-GB" sz="1200" b="1" i="0" kern="1200" dirty="0" err="1">
                <a:solidFill>
                  <a:schemeClr val="tx1"/>
                </a:solidFill>
                <a:effectLst/>
                <a:latin typeface="+mn-lt"/>
                <a:ea typeface="+mn-ea"/>
                <a:cs typeface="+mn-cs"/>
              </a:rPr>
              <a:t>mehanizem</a:t>
            </a:r>
            <a:r>
              <a:rPr lang="en-GB" sz="1200" b="1" i="0" kern="1200" dirty="0">
                <a:solidFill>
                  <a:schemeClr val="tx1"/>
                </a:solidFill>
                <a:effectLst/>
                <a:latin typeface="+mn-lt"/>
                <a:ea typeface="+mn-ea"/>
                <a:cs typeface="+mn-cs"/>
              </a:rPr>
              <a:t> </a:t>
            </a:r>
            <a:r>
              <a:rPr lang="en-GB" sz="1200" b="1" i="0" kern="1200" dirty="0" err="1">
                <a:solidFill>
                  <a:schemeClr val="tx1"/>
                </a:solidFill>
                <a:effectLst/>
                <a:latin typeface="+mn-lt"/>
                <a:ea typeface="+mn-ea"/>
                <a:cs typeface="+mn-cs"/>
              </a:rPr>
              <a:t>izogibanja</a:t>
            </a:r>
            <a:r>
              <a:rPr lang="en-GB" sz="1200" b="0" i="0" kern="1200" dirty="0">
                <a:solidFill>
                  <a:schemeClr val="tx1"/>
                </a:solidFill>
                <a:effectLst/>
                <a:latin typeface="+mn-lt"/>
                <a:ea typeface="+mn-ea"/>
                <a:cs typeface="+mn-cs"/>
              </a:rPr>
              <a:t> pa </a:t>
            </a:r>
            <a:r>
              <a:rPr lang="en-GB" sz="1200" b="0" i="0" kern="1200" dirty="0" err="1">
                <a:solidFill>
                  <a:schemeClr val="tx1"/>
                </a:solidFill>
                <a:effectLst/>
                <a:latin typeface="+mn-lt"/>
                <a:ea typeface="+mn-ea"/>
                <a:cs typeface="+mn-cs"/>
              </a:rPr>
              <a:t>pomeni</a:t>
            </a:r>
            <a:r>
              <a:rPr lang="en-GB" sz="1200" b="0" i="0" kern="1200" dirty="0">
                <a:solidFill>
                  <a:schemeClr val="tx1"/>
                </a:solidFill>
                <a:effectLst/>
                <a:latin typeface="+mn-lt"/>
                <a:ea typeface="+mn-ea"/>
                <a:cs typeface="+mn-cs"/>
              </a:rPr>
              <a:t>, da se </a:t>
            </a:r>
            <a:r>
              <a:rPr lang="en-GB" sz="1200" b="0" i="0" kern="1200" dirty="0" err="1">
                <a:solidFill>
                  <a:schemeClr val="tx1"/>
                </a:solidFill>
                <a:effectLst/>
                <a:latin typeface="+mn-lt"/>
                <a:ea typeface="+mn-ea"/>
                <a:cs typeface="+mn-cs"/>
              </a:rPr>
              <a:t>začnemo</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avtomatsko</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izogibati</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situacijam</a:t>
            </a:r>
            <a:r>
              <a:rPr lang="en-GB" sz="1200" b="0" i="0" kern="1200" dirty="0">
                <a:solidFill>
                  <a:schemeClr val="tx1"/>
                </a:solidFill>
                <a:effectLst/>
                <a:latin typeface="+mn-lt"/>
                <a:ea typeface="+mn-ea"/>
                <a:cs typeface="+mn-cs"/>
              </a:rPr>
              <a:t>, ki so bile </a:t>
            </a:r>
            <a:r>
              <a:rPr lang="en-GB" sz="1200" b="0" i="0" kern="1200" dirty="0" err="1">
                <a:solidFill>
                  <a:schemeClr val="tx1"/>
                </a:solidFill>
                <a:effectLst/>
                <a:latin typeface="+mn-lt"/>
                <a:ea typeface="+mn-ea"/>
                <a:cs typeface="+mn-cs"/>
              </a:rPr>
              <a:t>prej</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neprijetne</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Kratkoročno</a:t>
            </a:r>
            <a:r>
              <a:rPr lang="en-GB" sz="1200" b="0" i="0" kern="1200" dirty="0">
                <a:solidFill>
                  <a:schemeClr val="tx1"/>
                </a:solidFill>
                <a:effectLst/>
                <a:latin typeface="+mn-lt"/>
                <a:ea typeface="+mn-ea"/>
                <a:cs typeface="+mn-cs"/>
              </a:rPr>
              <a:t> to </a:t>
            </a:r>
            <a:r>
              <a:rPr lang="en-GB" sz="1200" b="0" i="0" kern="1200" dirty="0" err="1">
                <a:solidFill>
                  <a:schemeClr val="tx1"/>
                </a:solidFill>
                <a:effectLst/>
                <a:latin typeface="+mn-lt"/>
                <a:ea typeface="+mn-ea"/>
                <a:cs typeface="+mn-cs"/>
              </a:rPr>
              <a:t>zmanjša</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nelagodje</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dolgoročno</a:t>
            </a:r>
            <a:r>
              <a:rPr lang="en-GB" sz="1200" b="0" i="0" kern="1200" dirty="0">
                <a:solidFill>
                  <a:schemeClr val="tx1"/>
                </a:solidFill>
                <a:effectLst/>
                <a:latin typeface="+mn-lt"/>
                <a:ea typeface="+mn-ea"/>
                <a:cs typeface="+mn-cs"/>
              </a:rPr>
              <a:t> pa </a:t>
            </a:r>
            <a:r>
              <a:rPr lang="en-GB" sz="1200" b="0" i="0" kern="1200" dirty="0" err="1">
                <a:solidFill>
                  <a:schemeClr val="tx1"/>
                </a:solidFill>
                <a:effectLst/>
                <a:latin typeface="+mn-lt"/>
                <a:ea typeface="+mn-ea"/>
                <a:cs typeface="+mn-cs"/>
              </a:rPr>
              <a:t>poveča</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verjetnost</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opustitve</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ker</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nikoli</a:t>
            </a:r>
            <a:r>
              <a:rPr lang="en-GB" sz="1200" b="0" i="0" kern="1200" dirty="0">
                <a:solidFill>
                  <a:schemeClr val="tx1"/>
                </a:solidFill>
                <a:effectLst/>
                <a:latin typeface="+mn-lt"/>
                <a:ea typeface="+mn-ea"/>
                <a:cs typeface="+mn-cs"/>
              </a:rPr>
              <a:t> ne </a:t>
            </a:r>
            <a:r>
              <a:rPr lang="en-GB" sz="1200" b="0" i="0" kern="1200" dirty="0" err="1">
                <a:solidFill>
                  <a:schemeClr val="tx1"/>
                </a:solidFill>
                <a:effectLst/>
                <a:latin typeface="+mn-lt"/>
                <a:ea typeface="+mn-ea"/>
                <a:cs typeface="+mn-cs"/>
              </a:rPr>
              <a:t>ustvarimo</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nove</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bolj</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pozitivne</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izkušnje</a:t>
            </a:r>
            <a:r>
              <a:rPr lang="en-GB" sz="1200" b="0" i="0" kern="1200" dirty="0">
                <a:solidFill>
                  <a:schemeClr val="tx1"/>
                </a:solidFill>
                <a:effectLst/>
                <a:latin typeface="+mn-lt"/>
                <a:ea typeface="+mn-ea"/>
                <a:cs typeface="+mn-cs"/>
              </a:rPr>
              <a:t>.</a:t>
            </a:r>
          </a:p>
          <a:p>
            <a:endParaRPr lang="en-SI" dirty="0"/>
          </a:p>
        </p:txBody>
      </p:sp>
      <p:sp>
        <p:nvSpPr>
          <p:cNvPr id="4" name="Slide Number Placeholder 3"/>
          <p:cNvSpPr>
            <a:spLocks noGrp="1"/>
          </p:cNvSpPr>
          <p:nvPr>
            <p:ph type="sldNum" sz="quarter" idx="5"/>
          </p:nvPr>
        </p:nvSpPr>
        <p:spPr/>
        <p:txBody>
          <a:bodyPr/>
          <a:lstStyle/>
          <a:p>
            <a:fld id="{72D44059-C968-4404-8A57-95451107C94D}" type="slidenum">
              <a:rPr lang="en-SI" smtClean="0"/>
              <a:t>17</a:t>
            </a:fld>
            <a:endParaRPr lang="en-SI"/>
          </a:p>
        </p:txBody>
      </p:sp>
    </p:spTree>
    <p:extLst>
      <p:ext uri="{BB962C8B-B14F-4D97-AF65-F5344CB8AC3E}">
        <p14:creationId xmlns:p14="http://schemas.microsoft.com/office/powerpoint/2010/main" val="890506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SI" altLang="en-SI" sz="1200" b="1" i="0" u="none" strike="noStrike" cap="none" normalizeH="0" baseline="0" dirty="0">
                <a:ln>
                  <a:noFill/>
                </a:ln>
                <a:solidFill>
                  <a:srgbClr val="000000"/>
                </a:solidFill>
                <a:effectLst/>
                <a:latin typeface="Arial" panose="020B0604020202020204" pitchFamily="34" charset="0"/>
              </a:rPr>
              <a:t>Implikacija:</a:t>
            </a:r>
            <a:br>
              <a:rPr kumimoji="0" lang="en-SI" altLang="en-SI" sz="1200" b="0" i="0" u="none" strike="noStrike" cap="none" normalizeH="0" baseline="0" dirty="0">
                <a:ln>
                  <a:noFill/>
                </a:ln>
                <a:solidFill>
                  <a:srgbClr val="000000"/>
                </a:solidFill>
                <a:effectLst/>
                <a:latin typeface="Arial" panose="020B0604020202020204" pitchFamily="34" charset="0"/>
              </a:rPr>
            </a:br>
            <a:r>
              <a:rPr kumimoji="0" lang="en-SI" altLang="en-SI" sz="1200" b="0" i="0" u="none" strike="noStrike" cap="none" normalizeH="0" baseline="0" dirty="0">
                <a:ln>
                  <a:noFill/>
                </a:ln>
                <a:solidFill>
                  <a:srgbClr val="000000"/>
                </a:solidFill>
                <a:effectLst/>
                <a:latin typeface="Arial" panose="020B0604020202020204" pitchFamily="34" charset="0"/>
              </a:rPr>
              <a:t>→ zmanjšanje “vstopnega praga”:</a:t>
            </a:r>
            <a:endParaRPr kumimoji="0" lang="en-SI" altLang="en-SI" sz="12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SI" altLang="en-SI" sz="1200" b="0" i="0" u="none" strike="noStrike" cap="none" normalizeH="0" baseline="0" dirty="0">
                <a:ln>
                  <a:noFill/>
                </a:ln>
                <a:solidFill>
                  <a:srgbClr val="000000"/>
                </a:solidFill>
                <a:effectLst/>
                <a:latin typeface="Arial" panose="020B0604020202020204" pitchFamily="34" charset="0"/>
              </a:rPr>
              <a:t>lažji začetek</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SI" altLang="en-SI" sz="1200" b="0" i="0" u="none" strike="noStrike" cap="none" normalizeH="0" baseline="0" dirty="0">
                <a:ln>
                  <a:noFill/>
                </a:ln>
                <a:solidFill>
                  <a:srgbClr val="000000"/>
                </a:solidFill>
                <a:effectLst/>
                <a:latin typeface="Arial" panose="020B0604020202020204" pitchFamily="34" charset="0"/>
              </a:rPr>
              <a:t>normalizacija začetnega nelagodja</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SI" altLang="en-SI" sz="1200" b="0" i="0" u="none" strike="noStrike" cap="none" normalizeH="0" baseline="0" dirty="0">
                <a:ln>
                  <a:noFill/>
                </a:ln>
                <a:solidFill>
                  <a:srgbClr val="000000"/>
                </a:solidFill>
                <a:effectLst/>
                <a:latin typeface="Arial" panose="020B0604020202020204" pitchFamily="34" charset="0"/>
              </a:rPr>
              <a:t>poudarek na varnosti</a:t>
            </a:r>
          </a:p>
          <a:p>
            <a:endParaRPr lang="en-SI" dirty="0"/>
          </a:p>
        </p:txBody>
      </p:sp>
      <p:sp>
        <p:nvSpPr>
          <p:cNvPr id="4" name="Slide Number Placeholder 3"/>
          <p:cNvSpPr>
            <a:spLocks noGrp="1"/>
          </p:cNvSpPr>
          <p:nvPr>
            <p:ph type="sldNum" sz="quarter" idx="5"/>
          </p:nvPr>
        </p:nvSpPr>
        <p:spPr/>
        <p:txBody>
          <a:bodyPr/>
          <a:lstStyle/>
          <a:p>
            <a:fld id="{72D44059-C968-4404-8A57-95451107C94D}" type="slidenum">
              <a:rPr lang="en-SI" smtClean="0"/>
              <a:t>18</a:t>
            </a:fld>
            <a:endParaRPr lang="en-SI"/>
          </a:p>
        </p:txBody>
      </p:sp>
    </p:spTree>
    <p:extLst>
      <p:ext uri="{BB962C8B-B14F-4D97-AF65-F5344CB8AC3E}">
        <p14:creationId xmlns:p14="http://schemas.microsoft.com/office/powerpoint/2010/main" val="21914708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kern="1200" dirty="0" err="1">
                <a:solidFill>
                  <a:schemeClr val="tx1"/>
                </a:solidFill>
                <a:effectLst/>
                <a:latin typeface="+mn-lt"/>
                <a:ea typeface="+mn-ea"/>
                <a:cs typeface="+mn-cs"/>
              </a:rPr>
              <a:t>Pretekli</a:t>
            </a:r>
            <a:r>
              <a:rPr lang="en-GB" sz="1200" b="1" i="0" kern="1200" dirty="0">
                <a:solidFill>
                  <a:schemeClr val="tx1"/>
                </a:solidFill>
                <a:effectLst/>
                <a:latin typeface="+mn-lt"/>
                <a:ea typeface="+mn-ea"/>
                <a:cs typeface="+mn-cs"/>
              </a:rPr>
              <a:t> </a:t>
            </a:r>
            <a:r>
              <a:rPr lang="en-GB" sz="1200" b="1" i="0" kern="1200" dirty="0" err="1">
                <a:solidFill>
                  <a:schemeClr val="tx1"/>
                </a:solidFill>
                <a:effectLst/>
                <a:latin typeface="+mn-lt"/>
                <a:ea typeface="+mn-ea"/>
                <a:cs typeface="+mn-cs"/>
              </a:rPr>
              <a:t>neuspehi</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ustvarijo</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vzorec</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učenja</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oseba</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začne</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verjeti</a:t>
            </a:r>
            <a:r>
              <a:rPr lang="en-GB" sz="1200" b="0" i="0" kern="1200" dirty="0">
                <a:solidFill>
                  <a:schemeClr val="tx1"/>
                </a:solidFill>
                <a:effectLst/>
                <a:latin typeface="+mn-lt"/>
                <a:ea typeface="+mn-ea"/>
                <a:cs typeface="+mn-cs"/>
              </a:rPr>
              <a:t>, da se </a:t>
            </a:r>
            <a:r>
              <a:rPr lang="en-GB" sz="1200" b="0" i="0" kern="1200" dirty="0" err="1">
                <a:solidFill>
                  <a:schemeClr val="tx1"/>
                </a:solidFill>
                <a:effectLst/>
                <a:latin typeface="+mn-lt"/>
                <a:ea typeface="+mn-ea"/>
                <a:cs typeface="+mn-cs"/>
              </a:rPr>
              <a:t>bo</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izid</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ponovil</a:t>
            </a:r>
            <a:r>
              <a:rPr lang="en-GB" sz="1200" b="0" i="0" kern="1200" dirty="0">
                <a:solidFill>
                  <a:schemeClr val="tx1"/>
                </a:solidFill>
                <a:effectLst/>
                <a:latin typeface="+mn-lt"/>
                <a:ea typeface="+mn-ea"/>
                <a:cs typeface="+mn-cs"/>
              </a:rPr>
              <a:t> (</a:t>
            </a:r>
            <a:r>
              <a:rPr lang="en-GB" sz="1200" b="0" i="1" kern="1200" dirty="0">
                <a:solidFill>
                  <a:schemeClr val="tx1"/>
                </a:solidFill>
                <a:effectLst/>
                <a:latin typeface="+mn-lt"/>
                <a:ea typeface="+mn-ea"/>
                <a:cs typeface="+mn-cs"/>
              </a:rPr>
              <a:t>“</a:t>
            </a:r>
            <a:r>
              <a:rPr lang="en-GB" sz="1200" b="0" i="1" kern="1200" dirty="0" err="1">
                <a:solidFill>
                  <a:schemeClr val="tx1"/>
                </a:solidFill>
                <a:effectLst/>
                <a:latin typeface="+mn-lt"/>
                <a:ea typeface="+mn-ea"/>
                <a:cs typeface="+mn-cs"/>
              </a:rPr>
              <a:t>vedno</a:t>
            </a:r>
            <a:r>
              <a:rPr lang="en-GB" sz="1200" b="0" i="1" kern="1200" dirty="0">
                <a:solidFill>
                  <a:schemeClr val="tx1"/>
                </a:solidFill>
                <a:effectLst/>
                <a:latin typeface="+mn-lt"/>
                <a:ea typeface="+mn-ea"/>
                <a:cs typeface="+mn-cs"/>
              </a:rPr>
              <a:t> </a:t>
            </a:r>
            <a:r>
              <a:rPr lang="en-GB" sz="1200" b="0" i="1" kern="1200" dirty="0" err="1">
                <a:solidFill>
                  <a:schemeClr val="tx1"/>
                </a:solidFill>
                <a:effectLst/>
                <a:latin typeface="+mn-lt"/>
                <a:ea typeface="+mn-ea"/>
                <a:cs typeface="+mn-cs"/>
              </a:rPr>
              <a:t>odneham</a:t>
            </a:r>
            <a:r>
              <a:rPr lang="en-GB" sz="1200" b="0" i="1" kern="1200" dirty="0">
                <a:solidFill>
                  <a:schemeClr val="tx1"/>
                </a:solidFill>
                <a:effectLst/>
                <a:latin typeface="+mn-lt"/>
                <a:ea typeface="+mn-ea"/>
                <a:cs typeface="+mn-cs"/>
              </a:rPr>
              <a:t>”</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zato</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že</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vnaprej</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zniža</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pričakovanja</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ali</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sploh</a:t>
            </a:r>
            <a:r>
              <a:rPr lang="en-GB" sz="1200" b="0" i="0" kern="1200" dirty="0">
                <a:solidFill>
                  <a:schemeClr val="tx1"/>
                </a:solidFill>
                <a:effectLst/>
                <a:latin typeface="+mn-lt"/>
                <a:ea typeface="+mn-ea"/>
                <a:cs typeface="+mn-cs"/>
              </a:rPr>
              <a:t> ne </a:t>
            </a:r>
            <a:r>
              <a:rPr lang="en-GB" sz="1200" b="0" i="0" kern="1200" dirty="0" err="1">
                <a:solidFill>
                  <a:schemeClr val="tx1"/>
                </a:solidFill>
                <a:effectLst/>
                <a:latin typeface="+mn-lt"/>
                <a:ea typeface="+mn-ea"/>
                <a:cs typeface="+mn-cs"/>
              </a:rPr>
              <a:t>začne</a:t>
            </a:r>
            <a:r>
              <a:rPr lang="en-GB" sz="1200" b="0" i="0" kern="1200" dirty="0">
                <a:solidFill>
                  <a:schemeClr val="tx1"/>
                </a:solidFill>
                <a:effectLst/>
                <a:latin typeface="+mn-lt"/>
                <a:ea typeface="+mn-ea"/>
                <a:cs typeface="+mn-cs"/>
              </a:rPr>
              <a:t>. To </a:t>
            </a:r>
            <a:r>
              <a:rPr lang="en-GB" sz="1200" b="0" i="0" kern="1200" dirty="0" err="1">
                <a:solidFill>
                  <a:schemeClr val="tx1"/>
                </a:solidFill>
                <a:effectLst/>
                <a:latin typeface="+mn-lt"/>
                <a:ea typeface="+mn-ea"/>
                <a:cs typeface="+mn-cs"/>
              </a:rPr>
              <a:t>oslabi</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motivacijo</a:t>
            </a:r>
            <a:r>
              <a:rPr lang="en-GB" sz="1200" b="0" i="0" kern="1200" dirty="0">
                <a:solidFill>
                  <a:schemeClr val="tx1"/>
                </a:solidFill>
                <a:effectLst/>
                <a:latin typeface="+mn-lt"/>
                <a:ea typeface="+mn-ea"/>
                <a:cs typeface="+mn-cs"/>
              </a:rPr>
              <a:t> in </a:t>
            </a:r>
            <a:r>
              <a:rPr lang="en-GB" sz="1200" b="0" i="0" kern="1200" dirty="0" err="1">
                <a:solidFill>
                  <a:schemeClr val="tx1"/>
                </a:solidFill>
                <a:effectLst/>
                <a:latin typeface="+mn-lt"/>
                <a:ea typeface="+mn-ea"/>
                <a:cs typeface="+mn-cs"/>
              </a:rPr>
              <a:t>poveča</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verjetnost</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opustitve</a:t>
            </a:r>
            <a:r>
              <a:rPr lang="en-GB" sz="1200" b="0" i="0" kern="1200" dirty="0">
                <a:solidFill>
                  <a:schemeClr val="tx1"/>
                </a:solidFill>
                <a:effectLst/>
                <a:latin typeface="+mn-lt"/>
                <a:ea typeface="+mn-ea"/>
                <a:cs typeface="+mn-cs"/>
              </a:rPr>
              <a:t>.</a:t>
            </a:r>
          </a:p>
          <a:p>
            <a:r>
              <a:rPr lang="en-GB" sz="1200" b="1" i="0" kern="1200" dirty="0" err="1">
                <a:solidFill>
                  <a:schemeClr val="tx1"/>
                </a:solidFill>
                <a:effectLst/>
                <a:latin typeface="+mn-lt"/>
                <a:ea typeface="+mn-ea"/>
                <a:cs typeface="+mn-cs"/>
              </a:rPr>
              <a:t>Negativna</a:t>
            </a:r>
            <a:r>
              <a:rPr lang="en-GB" sz="1200" b="1" i="0" kern="1200" dirty="0">
                <a:solidFill>
                  <a:schemeClr val="tx1"/>
                </a:solidFill>
                <a:effectLst/>
                <a:latin typeface="+mn-lt"/>
                <a:ea typeface="+mn-ea"/>
                <a:cs typeface="+mn-cs"/>
              </a:rPr>
              <a:t> </a:t>
            </a:r>
            <a:r>
              <a:rPr lang="en-GB" sz="1200" b="1" i="0" kern="1200" dirty="0" err="1">
                <a:solidFill>
                  <a:schemeClr val="tx1"/>
                </a:solidFill>
                <a:effectLst/>
                <a:latin typeface="+mn-lt"/>
                <a:ea typeface="+mn-ea"/>
                <a:cs typeface="+mn-cs"/>
              </a:rPr>
              <a:t>samopodoba</a:t>
            </a:r>
            <a:r>
              <a:rPr lang="en-GB" sz="1200" b="0" i="0" kern="1200" dirty="0">
                <a:solidFill>
                  <a:schemeClr val="tx1"/>
                </a:solidFill>
                <a:effectLst/>
                <a:latin typeface="+mn-lt"/>
                <a:ea typeface="+mn-ea"/>
                <a:cs typeface="+mn-cs"/>
              </a:rPr>
              <a:t> pa </a:t>
            </a:r>
            <a:r>
              <a:rPr lang="en-GB" sz="1200" b="0" i="0" kern="1200" dirty="0" err="1">
                <a:solidFill>
                  <a:schemeClr val="tx1"/>
                </a:solidFill>
                <a:effectLst/>
                <a:latin typeface="+mn-lt"/>
                <a:ea typeface="+mn-ea"/>
                <a:cs typeface="+mn-cs"/>
              </a:rPr>
              <a:t>pomeni</a:t>
            </a:r>
            <a:r>
              <a:rPr lang="en-GB" sz="1200" b="0" i="0" kern="1200" dirty="0">
                <a:solidFill>
                  <a:schemeClr val="tx1"/>
                </a:solidFill>
                <a:effectLst/>
                <a:latin typeface="+mn-lt"/>
                <a:ea typeface="+mn-ea"/>
                <a:cs typeface="+mn-cs"/>
              </a:rPr>
              <a:t>, da </a:t>
            </a:r>
            <a:r>
              <a:rPr lang="en-GB" sz="1200" b="0" i="0" kern="1200" dirty="0" err="1">
                <a:solidFill>
                  <a:schemeClr val="tx1"/>
                </a:solidFill>
                <a:effectLst/>
                <a:latin typeface="+mn-lt"/>
                <a:ea typeface="+mn-ea"/>
                <a:cs typeface="+mn-cs"/>
              </a:rPr>
              <a:t>posameznik</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sebe</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vidi</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kot</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nekoga</a:t>
            </a:r>
            <a:r>
              <a:rPr lang="en-GB" sz="1200" b="0" i="0" kern="1200" dirty="0">
                <a:solidFill>
                  <a:schemeClr val="tx1"/>
                </a:solidFill>
                <a:effectLst/>
                <a:latin typeface="+mn-lt"/>
                <a:ea typeface="+mn-ea"/>
                <a:cs typeface="+mn-cs"/>
              </a:rPr>
              <a:t>, ki </a:t>
            </a:r>
            <a:r>
              <a:rPr lang="en-GB" sz="1200" b="0" i="0" kern="1200" dirty="0" err="1">
                <a:solidFill>
                  <a:schemeClr val="tx1"/>
                </a:solidFill>
                <a:effectLst/>
                <a:latin typeface="+mn-lt"/>
                <a:ea typeface="+mn-ea"/>
                <a:cs typeface="+mn-cs"/>
              </a:rPr>
              <a:t>ni</a:t>
            </a:r>
            <a:r>
              <a:rPr lang="en-GB" sz="1200" b="0" i="0" kern="1200" dirty="0">
                <a:solidFill>
                  <a:schemeClr val="tx1"/>
                </a:solidFill>
                <a:effectLst/>
                <a:latin typeface="+mn-lt"/>
                <a:ea typeface="+mn-ea"/>
                <a:cs typeface="+mn-cs"/>
              </a:rPr>
              <a:t> za </a:t>
            </a:r>
            <a:r>
              <a:rPr lang="en-GB" sz="1200" b="0" i="0" kern="1200" dirty="0" err="1">
                <a:solidFill>
                  <a:schemeClr val="tx1"/>
                </a:solidFill>
                <a:effectLst/>
                <a:latin typeface="+mn-lt"/>
                <a:ea typeface="+mn-ea"/>
                <a:cs typeface="+mn-cs"/>
              </a:rPr>
              <a:t>šport</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kar</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neposredno</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zmanjšuje</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občutek</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zmožnosti</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samoučinkovitost</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Posledično</a:t>
            </a:r>
            <a:r>
              <a:rPr lang="en-GB" sz="1200" b="0" i="0" kern="1200" dirty="0">
                <a:solidFill>
                  <a:schemeClr val="tx1"/>
                </a:solidFill>
                <a:effectLst/>
                <a:latin typeface="+mn-lt"/>
                <a:ea typeface="+mn-ea"/>
                <a:cs typeface="+mn-cs"/>
              </a:rPr>
              <a:t> se </a:t>
            </a:r>
            <a:r>
              <a:rPr lang="en-GB" sz="1200" b="0" i="0" kern="1200" dirty="0" err="1">
                <a:solidFill>
                  <a:schemeClr val="tx1"/>
                </a:solidFill>
                <a:effectLst/>
                <a:latin typeface="+mn-lt"/>
                <a:ea typeface="+mn-ea"/>
                <a:cs typeface="+mn-cs"/>
              </a:rPr>
              <a:t>vedenje</a:t>
            </a:r>
            <a:r>
              <a:rPr lang="en-GB" sz="1200" b="0" i="0" kern="1200" dirty="0">
                <a:solidFill>
                  <a:schemeClr val="tx1"/>
                </a:solidFill>
                <a:effectLst/>
                <a:latin typeface="+mn-lt"/>
                <a:ea typeface="+mn-ea"/>
                <a:cs typeface="+mn-cs"/>
              </a:rPr>
              <a:t> ne </a:t>
            </a:r>
            <a:r>
              <a:rPr lang="en-GB" sz="1200" b="0" i="0" kern="1200" dirty="0" err="1">
                <a:solidFill>
                  <a:schemeClr val="tx1"/>
                </a:solidFill>
                <a:effectLst/>
                <a:latin typeface="+mn-lt"/>
                <a:ea typeface="+mn-ea"/>
                <a:cs typeface="+mn-cs"/>
              </a:rPr>
              <a:t>ujema</a:t>
            </a:r>
            <a:r>
              <a:rPr lang="en-GB" sz="1200" b="0" i="0" kern="1200" dirty="0">
                <a:solidFill>
                  <a:schemeClr val="tx1"/>
                </a:solidFill>
                <a:effectLst/>
                <a:latin typeface="+mn-lt"/>
                <a:ea typeface="+mn-ea"/>
                <a:cs typeface="+mn-cs"/>
              </a:rPr>
              <a:t> z </a:t>
            </a:r>
            <a:r>
              <a:rPr lang="en-GB" sz="1200" b="0" i="0" kern="1200" dirty="0" err="1">
                <a:solidFill>
                  <a:schemeClr val="tx1"/>
                </a:solidFill>
                <a:effectLst/>
                <a:latin typeface="+mn-lt"/>
                <a:ea typeface="+mn-ea"/>
                <a:cs typeface="+mn-cs"/>
              </a:rPr>
              <a:t>identiteto</a:t>
            </a:r>
            <a:r>
              <a:rPr lang="en-GB" sz="1200" b="0" i="0" kern="1200" dirty="0">
                <a:solidFill>
                  <a:schemeClr val="tx1"/>
                </a:solidFill>
                <a:effectLst/>
                <a:latin typeface="+mn-lt"/>
                <a:ea typeface="+mn-ea"/>
                <a:cs typeface="+mn-cs"/>
              </a:rPr>
              <a:t> → </a:t>
            </a:r>
            <a:r>
              <a:rPr lang="en-GB" sz="1200" b="0" i="0" kern="1200" dirty="0" err="1">
                <a:solidFill>
                  <a:schemeClr val="tx1"/>
                </a:solidFill>
                <a:effectLst/>
                <a:latin typeface="+mn-lt"/>
                <a:ea typeface="+mn-ea"/>
                <a:cs typeface="+mn-cs"/>
              </a:rPr>
              <a:t>več</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izogibanja</a:t>
            </a:r>
            <a:r>
              <a:rPr lang="en-GB" sz="1200" b="0" i="0" kern="1200" dirty="0">
                <a:solidFill>
                  <a:schemeClr val="tx1"/>
                </a:solidFill>
                <a:effectLst/>
                <a:latin typeface="+mn-lt"/>
                <a:ea typeface="+mn-ea"/>
                <a:cs typeface="+mn-cs"/>
              </a:rPr>
              <a:t> in </a:t>
            </a:r>
            <a:r>
              <a:rPr lang="en-GB" sz="1200" b="0" i="0" kern="1200" dirty="0" err="1">
                <a:solidFill>
                  <a:schemeClr val="tx1"/>
                </a:solidFill>
                <a:effectLst/>
                <a:latin typeface="+mn-lt"/>
                <a:ea typeface="+mn-ea"/>
                <a:cs typeface="+mn-cs"/>
              </a:rPr>
              <a:t>hitrejše</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odnehanje</a:t>
            </a:r>
            <a:r>
              <a:rPr lang="en-GB" sz="1200" b="0" i="0" kern="1200" dirty="0">
                <a:solidFill>
                  <a:schemeClr val="tx1"/>
                </a:solidFill>
                <a:effectLst/>
                <a:latin typeface="+mn-lt"/>
                <a:ea typeface="+mn-ea"/>
                <a:cs typeface="+mn-cs"/>
              </a:rPr>
              <a:t>.</a:t>
            </a:r>
          </a:p>
          <a:p>
            <a:endParaRPr lang="en-SI" dirty="0"/>
          </a:p>
        </p:txBody>
      </p:sp>
      <p:sp>
        <p:nvSpPr>
          <p:cNvPr id="4" name="Slide Number Placeholder 3"/>
          <p:cNvSpPr>
            <a:spLocks noGrp="1"/>
          </p:cNvSpPr>
          <p:nvPr>
            <p:ph type="sldNum" sz="quarter" idx="5"/>
          </p:nvPr>
        </p:nvSpPr>
        <p:spPr/>
        <p:txBody>
          <a:bodyPr/>
          <a:lstStyle/>
          <a:p>
            <a:fld id="{72D44059-C968-4404-8A57-95451107C94D}" type="slidenum">
              <a:rPr lang="en-SI" smtClean="0"/>
              <a:t>19</a:t>
            </a:fld>
            <a:endParaRPr lang="en-SI"/>
          </a:p>
        </p:txBody>
      </p:sp>
    </p:spTree>
    <p:extLst>
      <p:ext uri="{BB962C8B-B14F-4D97-AF65-F5344CB8AC3E}">
        <p14:creationId xmlns:p14="http://schemas.microsoft.com/office/powerpoint/2010/main" val="36467110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SI" altLang="en-SI" sz="1200" b="1" i="0" u="none" strike="noStrike" cap="none" normalizeH="0" baseline="0" dirty="0">
                <a:ln>
                  <a:noFill/>
                </a:ln>
                <a:solidFill>
                  <a:srgbClr val="000000"/>
                </a:solidFill>
                <a:effectLst/>
                <a:latin typeface="Arial" panose="020B0604020202020204" pitchFamily="34" charset="0"/>
              </a:rPr>
              <a:t>Implikacija:</a:t>
            </a:r>
            <a:br>
              <a:rPr kumimoji="0" lang="en-SI" altLang="en-SI" sz="1200" b="0" i="0" u="none" strike="noStrike" cap="none" normalizeH="0" baseline="0" dirty="0">
                <a:ln>
                  <a:noFill/>
                </a:ln>
                <a:solidFill>
                  <a:srgbClr val="000000"/>
                </a:solidFill>
                <a:effectLst/>
                <a:latin typeface="Arial" panose="020B0604020202020204" pitchFamily="34" charset="0"/>
              </a:rPr>
            </a:br>
            <a:r>
              <a:rPr kumimoji="0" lang="en-SI" altLang="en-SI" sz="1200" b="0" i="0" u="none" strike="noStrike" cap="none" normalizeH="0" baseline="0" dirty="0">
                <a:ln>
                  <a:noFill/>
                </a:ln>
                <a:solidFill>
                  <a:srgbClr val="000000"/>
                </a:solidFill>
                <a:effectLst/>
                <a:latin typeface="Arial" panose="020B0604020202020204" pitchFamily="34" charset="0"/>
              </a:rPr>
              <a:t>→ gradnja samoučinkovitosti preko:</a:t>
            </a:r>
            <a:endParaRPr kumimoji="0" lang="en-SI" altLang="en-SI" sz="12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SI" altLang="en-SI" sz="1200" b="0" i="0" u="none" strike="noStrike" cap="none" normalizeH="0" baseline="0" dirty="0">
                <a:ln>
                  <a:noFill/>
                </a:ln>
                <a:solidFill>
                  <a:srgbClr val="000000"/>
                </a:solidFill>
                <a:effectLst/>
                <a:latin typeface="Arial" panose="020B0604020202020204" pitchFamily="34" charset="0"/>
              </a:rPr>
              <a:t>majhnih uspehov</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SI" altLang="en-SI" sz="1200" b="0" i="0" u="none" strike="noStrike" cap="none" normalizeH="0" baseline="0" dirty="0">
                <a:ln>
                  <a:noFill/>
                </a:ln>
                <a:solidFill>
                  <a:srgbClr val="000000"/>
                </a:solidFill>
                <a:effectLst/>
                <a:latin typeface="Arial" panose="020B0604020202020204" pitchFamily="34" charset="0"/>
              </a:rPr>
              <a:t>postopnosti</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SI" altLang="en-SI" sz="1200" b="0" i="0" u="none" strike="noStrike" cap="none" normalizeH="0" baseline="0" dirty="0">
                <a:ln>
                  <a:noFill/>
                </a:ln>
                <a:solidFill>
                  <a:srgbClr val="000000"/>
                </a:solidFill>
                <a:effectLst/>
                <a:latin typeface="Arial" panose="020B0604020202020204" pitchFamily="34" charset="0"/>
              </a:rPr>
              <a:t>konkretnih dokazov napredka</a:t>
            </a:r>
          </a:p>
          <a:p>
            <a:endParaRPr lang="en-SI" dirty="0"/>
          </a:p>
        </p:txBody>
      </p:sp>
      <p:sp>
        <p:nvSpPr>
          <p:cNvPr id="4" name="Slide Number Placeholder 3"/>
          <p:cNvSpPr>
            <a:spLocks noGrp="1"/>
          </p:cNvSpPr>
          <p:nvPr>
            <p:ph type="sldNum" sz="quarter" idx="5"/>
          </p:nvPr>
        </p:nvSpPr>
        <p:spPr/>
        <p:txBody>
          <a:bodyPr/>
          <a:lstStyle/>
          <a:p>
            <a:fld id="{72D44059-C968-4404-8A57-95451107C94D}" type="slidenum">
              <a:rPr lang="en-SI" smtClean="0"/>
              <a:t>20</a:t>
            </a:fld>
            <a:endParaRPr lang="en-SI"/>
          </a:p>
        </p:txBody>
      </p:sp>
    </p:spTree>
    <p:extLst>
      <p:ext uri="{BB962C8B-B14F-4D97-AF65-F5344CB8AC3E}">
        <p14:creationId xmlns:p14="http://schemas.microsoft.com/office/powerpoint/2010/main" val="517132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kern="1200" dirty="0" err="1">
                <a:solidFill>
                  <a:schemeClr val="tx1"/>
                </a:solidFill>
                <a:effectLst/>
                <a:latin typeface="+mn-lt"/>
                <a:ea typeface="+mn-ea"/>
                <a:cs typeface="+mn-cs"/>
              </a:rPr>
              <a:t>Socialne</a:t>
            </a:r>
            <a:r>
              <a:rPr lang="en-GB" sz="1200" b="1" i="0" kern="1200" dirty="0">
                <a:solidFill>
                  <a:schemeClr val="tx1"/>
                </a:solidFill>
                <a:effectLst/>
                <a:latin typeface="+mn-lt"/>
                <a:ea typeface="+mn-ea"/>
                <a:cs typeface="+mn-cs"/>
              </a:rPr>
              <a:t> </a:t>
            </a:r>
            <a:r>
              <a:rPr lang="en-GB" sz="1200" b="1" i="0" kern="1200" dirty="0" err="1">
                <a:solidFill>
                  <a:schemeClr val="tx1"/>
                </a:solidFill>
                <a:effectLst/>
                <a:latin typeface="+mn-lt"/>
                <a:ea typeface="+mn-ea"/>
                <a:cs typeface="+mn-cs"/>
              </a:rPr>
              <a:t>norme</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vplivajo</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na</a:t>
            </a:r>
            <a:r>
              <a:rPr lang="en-GB" sz="1200" b="0" i="0" kern="1200" dirty="0">
                <a:solidFill>
                  <a:schemeClr val="tx1"/>
                </a:solidFill>
                <a:effectLst/>
                <a:latin typeface="+mn-lt"/>
                <a:ea typeface="+mn-ea"/>
                <a:cs typeface="+mn-cs"/>
              </a:rPr>
              <a:t> to, </a:t>
            </a:r>
            <a:r>
              <a:rPr lang="en-GB" sz="1200" b="0" i="0" kern="1200" dirty="0" err="1">
                <a:solidFill>
                  <a:schemeClr val="tx1"/>
                </a:solidFill>
                <a:effectLst/>
                <a:latin typeface="+mn-lt"/>
                <a:ea typeface="+mn-ea"/>
                <a:cs typeface="+mn-cs"/>
              </a:rPr>
              <a:t>kaj</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dojemamo</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kot</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normalno</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vedenje</a:t>
            </a:r>
            <a:r>
              <a:rPr lang="en-GB" sz="1200" b="0" i="0" kern="1200" dirty="0">
                <a:solidFill>
                  <a:schemeClr val="tx1"/>
                </a:solidFill>
                <a:effectLst/>
                <a:latin typeface="+mn-lt"/>
                <a:ea typeface="+mn-ea"/>
                <a:cs typeface="+mn-cs"/>
              </a:rPr>
              <a:t> – </a:t>
            </a:r>
            <a:r>
              <a:rPr lang="en-GB" sz="1200" b="0" i="0" kern="1200" dirty="0" err="1">
                <a:solidFill>
                  <a:schemeClr val="tx1"/>
                </a:solidFill>
                <a:effectLst/>
                <a:latin typeface="+mn-lt"/>
                <a:ea typeface="+mn-ea"/>
                <a:cs typeface="+mn-cs"/>
              </a:rPr>
              <a:t>če</a:t>
            </a:r>
            <a:r>
              <a:rPr lang="en-GB" sz="1200" b="0" i="0" kern="1200" dirty="0">
                <a:solidFill>
                  <a:schemeClr val="tx1"/>
                </a:solidFill>
                <a:effectLst/>
                <a:latin typeface="+mn-lt"/>
                <a:ea typeface="+mn-ea"/>
                <a:cs typeface="+mn-cs"/>
              </a:rPr>
              <a:t> v </a:t>
            </a:r>
            <a:r>
              <a:rPr lang="en-GB" sz="1200" b="0" i="0" kern="1200" dirty="0" err="1">
                <a:solidFill>
                  <a:schemeClr val="tx1"/>
                </a:solidFill>
                <a:effectLst/>
                <a:latin typeface="+mn-lt"/>
                <a:ea typeface="+mn-ea"/>
                <a:cs typeface="+mn-cs"/>
              </a:rPr>
              <a:t>našem</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okolju</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gibanje</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ni</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običajno</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ali</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podprto</a:t>
            </a:r>
            <a:r>
              <a:rPr lang="en-GB" sz="1200" b="0" i="0" kern="1200" dirty="0">
                <a:solidFill>
                  <a:schemeClr val="tx1"/>
                </a:solidFill>
                <a:effectLst/>
                <a:latin typeface="+mn-lt"/>
                <a:ea typeface="+mn-ea"/>
                <a:cs typeface="+mn-cs"/>
              </a:rPr>
              <a:t>, je </a:t>
            </a:r>
            <a:r>
              <a:rPr lang="en-GB" sz="1200" b="0" i="0" kern="1200" dirty="0" err="1">
                <a:solidFill>
                  <a:schemeClr val="tx1"/>
                </a:solidFill>
                <a:effectLst/>
                <a:latin typeface="+mn-lt"/>
                <a:ea typeface="+mn-ea"/>
                <a:cs typeface="+mn-cs"/>
              </a:rPr>
              <a:t>manj</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verjetno</a:t>
            </a:r>
            <a:r>
              <a:rPr lang="en-GB" sz="1200" b="0" i="0" kern="1200" dirty="0">
                <a:solidFill>
                  <a:schemeClr val="tx1"/>
                </a:solidFill>
                <a:effectLst/>
                <a:latin typeface="+mn-lt"/>
                <a:ea typeface="+mn-ea"/>
                <a:cs typeface="+mn-cs"/>
              </a:rPr>
              <a:t>, da </a:t>
            </a:r>
            <a:r>
              <a:rPr lang="en-GB" sz="1200" b="0" i="0" kern="1200" dirty="0" err="1">
                <a:solidFill>
                  <a:schemeClr val="tx1"/>
                </a:solidFill>
                <a:effectLst/>
                <a:latin typeface="+mn-lt"/>
                <a:ea typeface="+mn-ea"/>
                <a:cs typeface="+mn-cs"/>
              </a:rPr>
              <a:t>bomo</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vztrajali</a:t>
            </a:r>
            <a:r>
              <a:rPr lang="en-GB" sz="1200" b="0" i="0" kern="1200" dirty="0">
                <a:solidFill>
                  <a:schemeClr val="tx1"/>
                </a:solidFill>
                <a:effectLst/>
                <a:latin typeface="+mn-lt"/>
                <a:ea typeface="+mn-ea"/>
                <a:cs typeface="+mn-cs"/>
              </a:rPr>
              <a:t>.</a:t>
            </a:r>
          </a:p>
          <a:p>
            <a:r>
              <a:rPr lang="en-GB" sz="1200" b="1" i="0" kern="1200" dirty="0" err="1">
                <a:solidFill>
                  <a:schemeClr val="tx1"/>
                </a:solidFill>
                <a:effectLst/>
                <a:latin typeface="+mn-lt"/>
                <a:ea typeface="+mn-ea"/>
                <a:cs typeface="+mn-cs"/>
              </a:rPr>
              <a:t>Vpliv</a:t>
            </a:r>
            <a:r>
              <a:rPr lang="en-GB" sz="1200" b="1" i="0" kern="1200" dirty="0">
                <a:solidFill>
                  <a:schemeClr val="tx1"/>
                </a:solidFill>
                <a:effectLst/>
                <a:latin typeface="+mn-lt"/>
                <a:ea typeface="+mn-ea"/>
                <a:cs typeface="+mn-cs"/>
              </a:rPr>
              <a:t> </a:t>
            </a:r>
            <a:r>
              <a:rPr lang="en-GB" sz="1200" b="1" i="0" kern="1200" dirty="0" err="1">
                <a:solidFill>
                  <a:schemeClr val="tx1"/>
                </a:solidFill>
                <a:effectLst/>
                <a:latin typeface="+mn-lt"/>
                <a:ea typeface="+mn-ea"/>
                <a:cs typeface="+mn-cs"/>
              </a:rPr>
              <a:t>okolja</a:t>
            </a:r>
            <a:r>
              <a:rPr lang="en-GB" sz="1200" b="1" i="0" kern="1200" dirty="0">
                <a:solidFill>
                  <a:schemeClr val="tx1"/>
                </a:solidFill>
                <a:effectLst/>
                <a:latin typeface="+mn-lt"/>
                <a:ea typeface="+mn-ea"/>
                <a:cs typeface="+mn-cs"/>
              </a:rPr>
              <a:t> </a:t>
            </a:r>
            <a:r>
              <a:rPr lang="en-GB" sz="1200" b="1" i="0" kern="1200" dirty="0" err="1">
                <a:solidFill>
                  <a:schemeClr val="tx1"/>
                </a:solidFill>
                <a:effectLst/>
                <a:latin typeface="+mn-lt"/>
                <a:ea typeface="+mn-ea"/>
                <a:cs typeface="+mn-cs"/>
              </a:rPr>
              <a:t>na</a:t>
            </a:r>
            <a:r>
              <a:rPr lang="en-GB" sz="1200" b="1" i="0" kern="1200" dirty="0">
                <a:solidFill>
                  <a:schemeClr val="tx1"/>
                </a:solidFill>
                <a:effectLst/>
                <a:latin typeface="+mn-lt"/>
                <a:ea typeface="+mn-ea"/>
                <a:cs typeface="+mn-cs"/>
              </a:rPr>
              <a:t> </a:t>
            </a:r>
            <a:r>
              <a:rPr lang="en-GB" sz="1200" b="1" i="0" kern="1200" dirty="0" err="1">
                <a:solidFill>
                  <a:schemeClr val="tx1"/>
                </a:solidFill>
                <a:effectLst/>
                <a:latin typeface="+mn-lt"/>
                <a:ea typeface="+mn-ea"/>
                <a:cs typeface="+mn-cs"/>
              </a:rPr>
              <a:t>navade</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pomeni</a:t>
            </a:r>
            <a:r>
              <a:rPr lang="en-GB" sz="1200" b="0" i="0" kern="1200" dirty="0">
                <a:solidFill>
                  <a:schemeClr val="tx1"/>
                </a:solidFill>
                <a:effectLst/>
                <a:latin typeface="+mn-lt"/>
                <a:ea typeface="+mn-ea"/>
                <a:cs typeface="+mn-cs"/>
              </a:rPr>
              <a:t>, da </a:t>
            </a:r>
            <a:r>
              <a:rPr lang="en-GB" sz="1200" b="0" i="0" kern="1200" dirty="0" err="1">
                <a:solidFill>
                  <a:schemeClr val="tx1"/>
                </a:solidFill>
                <a:effectLst/>
                <a:latin typeface="+mn-lt"/>
                <a:ea typeface="+mn-ea"/>
                <a:cs typeface="+mn-cs"/>
              </a:rPr>
              <a:t>naše</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vedenje</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močno</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oblikujejo</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okoliščine</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dostopnost</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rutina</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opomniki</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če</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okolje</a:t>
            </a:r>
            <a:r>
              <a:rPr lang="en-GB" sz="1200" b="0" i="0" kern="1200" dirty="0">
                <a:solidFill>
                  <a:schemeClr val="tx1"/>
                </a:solidFill>
                <a:effectLst/>
                <a:latin typeface="+mn-lt"/>
                <a:ea typeface="+mn-ea"/>
                <a:cs typeface="+mn-cs"/>
              </a:rPr>
              <a:t> ne </a:t>
            </a:r>
            <a:r>
              <a:rPr lang="en-GB" sz="1200" b="0" i="0" kern="1200" dirty="0" err="1">
                <a:solidFill>
                  <a:schemeClr val="tx1"/>
                </a:solidFill>
                <a:effectLst/>
                <a:latin typeface="+mn-lt"/>
                <a:ea typeface="+mn-ea"/>
                <a:cs typeface="+mn-cs"/>
              </a:rPr>
              <a:t>podpira</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gibanja</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zahteva</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več</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napora</a:t>
            </a:r>
            <a:r>
              <a:rPr lang="en-GB" sz="1200" b="0" i="0" kern="1200" dirty="0">
                <a:solidFill>
                  <a:schemeClr val="tx1"/>
                </a:solidFill>
                <a:effectLst/>
                <a:latin typeface="+mn-lt"/>
                <a:ea typeface="+mn-ea"/>
                <a:cs typeface="+mn-cs"/>
              </a:rPr>
              <a:t> za </a:t>
            </a:r>
            <a:r>
              <a:rPr lang="en-GB" sz="1200" b="0" i="0" kern="1200" dirty="0" err="1">
                <a:solidFill>
                  <a:schemeClr val="tx1"/>
                </a:solidFill>
                <a:effectLst/>
                <a:latin typeface="+mn-lt"/>
                <a:ea typeface="+mn-ea"/>
                <a:cs typeface="+mn-cs"/>
              </a:rPr>
              <a:t>začetek</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zato</a:t>
            </a:r>
            <a:r>
              <a:rPr lang="en-GB" sz="1200" b="0" i="0" kern="1200" dirty="0">
                <a:solidFill>
                  <a:schemeClr val="tx1"/>
                </a:solidFill>
                <a:effectLst/>
                <a:latin typeface="+mn-lt"/>
                <a:ea typeface="+mn-ea"/>
                <a:cs typeface="+mn-cs"/>
              </a:rPr>
              <a:t> je </a:t>
            </a:r>
            <a:r>
              <a:rPr lang="en-GB" sz="1200" b="0" i="0" kern="1200" dirty="0" err="1">
                <a:solidFill>
                  <a:schemeClr val="tx1"/>
                </a:solidFill>
                <a:effectLst/>
                <a:latin typeface="+mn-lt"/>
                <a:ea typeface="+mn-ea"/>
                <a:cs typeface="+mn-cs"/>
              </a:rPr>
              <a:t>opustitev</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bolj</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verjetna</a:t>
            </a:r>
            <a:r>
              <a:rPr lang="en-GB" sz="1200" b="0" i="0" kern="1200" dirty="0">
                <a:solidFill>
                  <a:schemeClr val="tx1"/>
                </a:solidFill>
                <a:effectLst/>
                <a:latin typeface="+mn-lt"/>
                <a:ea typeface="+mn-ea"/>
                <a:cs typeface="+mn-cs"/>
              </a:rPr>
              <a:t>.</a:t>
            </a:r>
          </a:p>
          <a:p>
            <a:endParaRPr lang="en-SI" dirty="0"/>
          </a:p>
        </p:txBody>
      </p:sp>
      <p:sp>
        <p:nvSpPr>
          <p:cNvPr id="4" name="Slide Number Placeholder 3"/>
          <p:cNvSpPr>
            <a:spLocks noGrp="1"/>
          </p:cNvSpPr>
          <p:nvPr>
            <p:ph type="sldNum" sz="quarter" idx="5"/>
          </p:nvPr>
        </p:nvSpPr>
        <p:spPr/>
        <p:txBody>
          <a:bodyPr/>
          <a:lstStyle/>
          <a:p>
            <a:fld id="{72D44059-C968-4404-8A57-95451107C94D}" type="slidenum">
              <a:rPr lang="en-SI" smtClean="0"/>
              <a:t>21</a:t>
            </a:fld>
            <a:endParaRPr lang="en-SI"/>
          </a:p>
        </p:txBody>
      </p:sp>
    </p:spTree>
    <p:extLst>
      <p:ext uri="{BB962C8B-B14F-4D97-AF65-F5344CB8AC3E}">
        <p14:creationId xmlns:p14="http://schemas.microsoft.com/office/powerpoint/2010/main" val="20097683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SI" altLang="en-SI" sz="1200" b="1" i="0" u="none" strike="noStrike" cap="none" normalizeH="0" baseline="0" dirty="0">
                <a:ln>
                  <a:noFill/>
                </a:ln>
                <a:solidFill>
                  <a:srgbClr val="000000"/>
                </a:solidFill>
                <a:effectLst/>
                <a:latin typeface="Arial" panose="020B0604020202020204" pitchFamily="34" charset="0"/>
              </a:rPr>
              <a:t>Implikacija:</a:t>
            </a:r>
            <a:br>
              <a:rPr kumimoji="0" lang="en-SI" altLang="en-SI" sz="1200" b="0" i="0" u="none" strike="noStrike" cap="none" normalizeH="0" baseline="0" dirty="0">
                <a:ln>
                  <a:noFill/>
                </a:ln>
                <a:solidFill>
                  <a:srgbClr val="000000"/>
                </a:solidFill>
                <a:effectLst/>
                <a:latin typeface="Arial" panose="020B0604020202020204" pitchFamily="34" charset="0"/>
              </a:rPr>
            </a:br>
            <a:r>
              <a:rPr kumimoji="0" lang="en-SI" altLang="en-SI" sz="1200" b="0" i="0" u="none" strike="noStrike" cap="none" normalizeH="0" baseline="0" dirty="0">
                <a:ln>
                  <a:noFill/>
                </a:ln>
                <a:solidFill>
                  <a:srgbClr val="000000"/>
                </a:solidFill>
                <a:effectLst/>
                <a:latin typeface="Arial" panose="020B0604020202020204" pitchFamily="34" charset="0"/>
              </a:rPr>
              <a:t>→ sprememba okolja:</a:t>
            </a:r>
            <a:endParaRPr kumimoji="0" lang="en-SI" altLang="en-SI" sz="12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SI" altLang="en-SI" sz="1200" b="0" i="0" u="none" strike="noStrike" cap="none" normalizeH="0" baseline="0" dirty="0">
                <a:ln>
                  <a:noFill/>
                </a:ln>
                <a:solidFill>
                  <a:srgbClr val="000000"/>
                </a:solidFill>
                <a:effectLst/>
                <a:latin typeface="Arial" panose="020B0604020202020204" pitchFamily="34" charset="0"/>
              </a:rPr>
              <a:t>vadbeni partner</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SI" altLang="en-SI" sz="1200" b="0" i="0" u="none" strike="noStrike" cap="none" normalizeH="0" baseline="0" dirty="0">
                <a:ln>
                  <a:noFill/>
                </a:ln>
                <a:solidFill>
                  <a:srgbClr val="000000"/>
                </a:solidFill>
                <a:effectLst/>
                <a:latin typeface="Arial" panose="020B0604020202020204" pitchFamily="34" charset="0"/>
              </a:rPr>
              <a:t>priprava opreme vnaprej</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SI" altLang="en-SI" sz="1200" b="0" i="0" u="none" strike="noStrike" cap="none" normalizeH="0" baseline="0" dirty="0">
                <a:ln>
                  <a:noFill/>
                </a:ln>
                <a:solidFill>
                  <a:srgbClr val="000000"/>
                </a:solidFill>
                <a:effectLst/>
                <a:latin typeface="Arial" panose="020B0604020202020204" pitchFamily="34" charset="0"/>
              </a:rPr>
              <a:t>zmanjšanje “trenja”</a:t>
            </a:r>
          </a:p>
          <a:p>
            <a:endParaRPr lang="en-SI" dirty="0"/>
          </a:p>
        </p:txBody>
      </p:sp>
      <p:sp>
        <p:nvSpPr>
          <p:cNvPr id="4" name="Slide Number Placeholder 3"/>
          <p:cNvSpPr>
            <a:spLocks noGrp="1"/>
          </p:cNvSpPr>
          <p:nvPr>
            <p:ph type="sldNum" sz="quarter" idx="5"/>
          </p:nvPr>
        </p:nvSpPr>
        <p:spPr/>
        <p:txBody>
          <a:bodyPr/>
          <a:lstStyle/>
          <a:p>
            <a:fld id="{72D44059-C968-4404-8A57-95451107C94D}" type="slidenum">
              <a:rPr lang="en-SI" smtClean="0"/>
              <a:t>22</a:t>
            </a:fld>
            <a:endParaRPr lang="en-SI"/>
          </a:p>
        </p:txBody>
      </p:sp>
    </p:spTree>
    <p:extLst>
      <p:ext uri="{BB962C8B-B14F-4D97-AF65-F5344CB8AC3E}">
        <p14:creationId xmlns:p14="http://schemas.microsoft.com/office/powerpoint/2010/main" val="22412860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kern="1200" dirty="0" err="1">
                <a:solidFill>
                  <a:schemeClr val="tx1"/>
                </a:solidFill>
                <a:effectLst/>
                <a:latin typeface="+mn-lt"/>
                <a:ea typeface="+mn-ea"/>
                <a:cs typeface="+mn-cs"/>
              </a:rPr>
              <a:t>Potreba</a:t>
            </a:r>
            <a:r>
              <a:rPr lang="en-GB" sz="1200" b="1" i="0" kern="1200" dirty="0">
                <a:solidFill>
                  <a:schemeClr val="tx1"/>
                </a:solidFill>
                <a:effectLst/>
                <a:latin typeface="+mn-lt"/>
                <a:ea typeface="+mn-ea"/>
                <a:cs typeface="+mn-cs"/>
              </a:rPr>
              <a:t> po </a:t>
            </a:r>
            <a:r>
              <a:rPr lang="en-GB" sz="1200" b="1" i="0" kern="1200" dirty="0" err="1">
                <a:solidFill>
                  <a:schemeClr val="tx1"/>
                </a:solidFill>
                <a:effectLst/>
                <a:latin typeface="+mn-lt"/>
                <a:ea typeface="+mn-ea"/>
                <a:cs typeface="+mn-cs"/>
              </a:rPr>
              <a:t>novosti</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pomeni</a:t>
            </a:r>
            <a:r>
              <a:rPr lang="en-GB" sz="1200" b="0" i="0" kern="1200" dirty="0">
                <a:solidFill>
                  <a:schemeClr val="tx1"/>
                </a:solidFill>
                <a:effectLst/>
                <a:latin typeface="+mn-lt"/>
                <a:ea typeface="+mn-ea"/>
                <a:cs typeface="+mn-cs"/>
              </a:rPr>
              <a:t>, da </a:t>
            </a:r>
            <a:r>
              <a:rPr lang="en-GB" sz="1200" b="0" i="0" kern="1200" dirty="0" err="1">
                <a:solidFill>
                  <a:schemeClr val="tx1"/>
                </a:solidFill>
                <a:effectLst/>
                <a:latin typeface="+mn-lt"/>
                <a:ea typeface="+mn-ea"/>
                <a:cs typeface="+mn-cs"/>
              </a:rPr>
              <a:t>možgani</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naravno</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iščejo</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raznolikost</a:t>
            </a:r>
            <a:r>
              <a:rPr lang="en-GB" sz="1200" b="0" i="0" kern="1200" dirty="0">
                <a:solidFill>
                  <a:schemeClr val="tx1"/>
                </a:solidFill>
                <a:effectLst/>
                <a:latin typeface="+mn-lt"/>
                <a:ea typeface="+mn-ea"/>
                <a:cs typeface="+mn-cs"/>
              </a:rPr>
              <a:t> in </a:t>
            </a:r>
            <a:r>
              <a:rPr lang="en-GB" sz="1200" b="0" i="0" kern="1200" dirty="0" err="1">
                <a:solidFill>
                  <a:schemeClr val="tx1"/>
                </a:solidFill>
                <a:effectLst/>
                <a:latin typeface="+mn-lt"/>
                <a:ea typeface="+mn-ea"/>
                <a:cs typeface="+mn-cs"/>
              </a:rPr>
              <a:t>nove</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dražljaje</a:t>
            </a:r>
            <a:r>
              <a:rPr lang="en-GB" sz="1200" b="0" i="0" kern="1200" dirty="0">
                <a:solidFill>
                  <a:schemeClr val="tx1"/>
                </a:solidFill>
                <a:effectLst/>
                <a:latin typeface="+mn-lt"/>
                <a:ea typeface="+mn-ea"/>
                <a:cs typeface="+mn-cs"/>
              </a:rPr>
              <a:t> – </a:t>
            </a:r>
            <a:r>
              <a:rPr lang="en-GB" sz="1200" b="0" i="0" kern="1200" dirty="0" err="1">
                <a:solidFill>
                  <a:schemeClr val="tx1"/>
                </a:solidFill>
                <a:effectLst/>
                <a:latin typeface="+mn-lt"/>
                <a:ea typeface="+mn-ea"/>
                <a:cs typeface="+mn-cs"/>
              </a:rPr>
              <a:t>ponavljanje</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iste</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aktivnosti</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hitro</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zmanjša</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zanimanje</a:t>
            </a:r>
            <a:r>
              <a:rPr lang="en-GB" sz="1200" b="0" i="0" kern="1200" dirty="0">
                <a:solidFill>
                  <a:schemeClr val="tx1"/>
                </a:solidFill>
                <a:effectLst/>
                <a:latin typeface="+mn-lt"/>
                <a:ea typeface="+mn-ea"/>
                <a:cs typeface="+mn-cs"/>
              </a:rPr>
              <a:t> in </a:t>
            </a:r>
            <a:r>
              <a:rPr lang="en-GB" sz="1200" b="0" i="0" kern="1200" dirty="0" err="1">
                <a:solidFill>
                  <a:schemeClr val="tx1"/>
                </a:solidFill>
                <a:effectLst/>
                <a:latin typeface="+mn-lt"/>
                <a:ea typeface="+mn-ea"/>
                <a:cs typeface="+mn-cs"/>
              </a:rPr>
              <a:t>vključenost</a:t>
            </a:r>
            <a:r>
              <a:rPr lang="en-GB" sz="1200" b="0" i="0" kern="1200" dirty="0">
                <a:solidFill>
                  <a:schemeClr val="tx1"/>
                </a:solidFill>
                <a:effectLst/>
                <a:latin typeface="+mn-lt"/>
                <a:ea typeface="+mn-ea"/>
                <a:cs typeface="+mn-cs"/>
              </a:rPr>
              <a:t>.</a:t>
            </a:r>
          </a:p>
          <a:p>
            <a:r>
              <a:rPr lang="en-GB" sz="1200" b="1" i="0" kern="1200" dirty="0" err="1">
                <a:solidFill>
                  <a:schemeClr val="tx1"/>
                </a:solidFill>
                <a:effectLst/>
                <a:latin typeface="+mn-lt"/>
                <a:ea typeface="+mn-ea"/>
                <a:cs typeface="+mn-cs"/>
              </a:rPr>
              <a:t>Zmanjšanje</a:t>
            </a:r>
            <a:r>
              <a:rPr lang="en-GB" sz="1200" b="1" i="0" kern="1200" dirty="0">
                <a:solidFill>
                  <a:schemeClr val="tx1"/>
                </a:solidFill>
                <a:effectLst/>
                <a:latin typeface="+mn-lt"/>
                <a:ea typeface="+mn-ea"/>
                <a:cs typeface="+mn-cs"/>
              </a:rPr>
              <a:t> </a:t>
            </a:r>
            <a:r>
              <a:rPr lang="en-GB" sz="1200" b="1" i="0" kern="1200" dirty="0" err="1">
                <a:solidFill>
                  <a:schemeClr val="tx1"/>
                </a:solidFill>
                <a:effectLst/>
                <a:latin typeface="+mn-lt"/>
                <a:ea typeface="+mn-ea"/>
                <a:cs typeface="+mn-cs"/>
              </a:rPr>
              <a:t>dopaminskega</a:t>
            </a:r>
            <a:r>
              <a:rPr lang="en-GB" sz="1200" b="1" i="0" kern="1200" dirty="0">
                <a:solidFill>
                  <a:schemeClr val="tx1"/>
                </a:solidFill>
                <a:effectLst/>
                <a:latin typeface="+mn-lt"/>
                <a:ea typeface="+mn-ea"/>
                <a:cs typeface="+mn-cs"/>
              </a:rPr>
              <a:t> </a:t>
            </a:r>
            <a:r>
              <a:rPr lang="en-GB" sz="1200" b="1" i="0" kern="1200" dirty="0" err="1">
                <a:solidFill>
                  <a:schemeClr val="tx1"/>
                </a:solidFill>
                <a:effectLst/>
                <a:latin typeface="+mn-lt"/>
                <a:ea typeface="+mn-ea"/>
                <a:cs typeface="+mn-cs"/>
              </a:rPr>
              <a:t>odziva</a:t>
            </a:r>
            <a:r>
              <a:rPr lang="en-GB" sz="1200" b="0" i="0" kern="1200" dirty="0">
                <a:solidFill>
                  <a:schemeClr val="tx1"/>
                </a:solidFill>
                <a:effectLst/>
                <a:latin typeface="+mn-lt"/>
                <a:ea typeface="+mn-ea"/>
                <a:cs typeface="+mn-cs"/>
              </a:rPr>
              <a:t> pa </a:t>
            </a:r>
            <a:r>
              <a:rPr lang="en-GB" sz="1200" b="0" i="0" kern="1200" dirty="0" err="1">
                <a:solidFill>
                  <a:schemeClr val="tx1"/>
                </a:solidFill>
                <a:effectLst/>
                <a:latin typeface="+mn-lt"/>
                <a:ea typeface="+mn-ea"/>
                <a:cs typeface="+mn-cs"/>
              </a:rPr>
              <a:t>pomeni</a:t>
            </a:r>
            <a:r>
              <a:rPr lang="en-GB" sz="1200" b="0" i="0" kern="1200" dirty="0">
                <a:solidFill>
                  <a:schemeClr val="tx1"/>
                </a:solidFill>
                <a:effectLst/>
                <a:latin typeface="+mn-lt"/>
                <a:ea typeface="+mn-ea"/>
                <a:cs typeface="+mn-cs"/>
              </a:rPr>
              <a:t>, da se </a:t>
            </a:r>
            <a:r>
              <a:rPr lang="en-GB" sz="1200" b="0" i="0" kern="1200" dirty="0" err="1">
                <a:solidFill>
                  <a:schemeClr val="tx1"/>
                </a:solidFill>
                <a:effectLst/>
                <a:latin typeface="+mn-lt"/>
                <a:ea typeface="+mn-ea"/>
                <a:cs typeface="+mn-cs"/>
              </a:rPr>
              <a:t>ob</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ponavljajoči</a:t>
            </a:r>
            <a:r>
              <a:rPr lang="en-GB" sz="1200" b="0" i="0" kern="1200" dirty="0">
                <a:solidFill>
                  <a:schemeClr val="tx1"/>
                </a:solidFill>
                <a:effectLst/>
                <a:latin typeface="+mn-lt"/>
                <a:ea typeface="+mn-ea"/>
                <a:cs typeface="+mn-cs"/>
              </a:rPr>
              <a:t> se </a:t>
            </a:r>
            <a:r>
              <a:rPr lang="en-GB" sz="1200" b="0" i="0" kern="1200" dirty="0" err="1">
                <a:solidFill>
                  <a:schemeClr val="tx1"/>
                </a:solidFill>
                <a:effectLst/>
                <a:latin typeface="+mn-lt"/>
                <a:ea typeface="+mn-ea"/>
                <a:cs typeface="+mn-cs"/>
              </a:rPr>
              <a:t>aktivnosti</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zmanjša</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občutek</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nagrade</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zato</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vadba</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deluje</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manj</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privlačna</a:t>
            </a:r>
            <a:r>
              <a:rPr lang="en-GB" sz="1200" b="0" i="0" kern="1200" dirty="0">
                <a:solidFill>
                  <a:schemeClr val="tx1"/>
                </a:solidFill>
                <a:effectLst/>
                <a:latin typeface="+mn-lt"/>
                <a:ea typeface="+mn-ea"/>
                <a:cs typeface="+mn-cs"/>
              </a:rPr>
              <a:t> → </a:t>
            </a:r>
            <a:r>
              <a:rPr lang="en-GB" sz="1200" b="0" i="0" kern="1200" dirty="0" err="1">
                <a:solidFill>
                  <a:schemeClr val="tx1"/>
                </a:solidFill>
                <a:effectLst/>
                <a:latin typeface="+mn-lt"/>
                <a:ea typeface="+mn-ea"/>
                <a:cs typeface="+mn-cs"/>
              </a:rPr>
              <a:t>motivacija</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pade</a:t>
            </a:r>
            <a:r>
              <a:rPr lang="en-GB" sz="1200" b="0" i="0" kern="1200" dirty="0">
                <a:solidFill>
                  <a:schemeClr val="tx1"/>
                </a:solidFill>
                <a:effectLst/>
                <a:latin typeface="+mn-lt"/>
                <a:ea typeface="+mn-ea"/>
                <a:cs typeface="+mn-cs"/>
              </a:rPr>
              <a:t> in </a:t>
            </a:r>
            <a:r>
              <a:rPr lang="en-GB" sz="1200" b="0" i="0" kern="1200" dirty="0" err="1">
                <a:solidFill>
                  <a:schemeClr val="tx1"/>
                </a:solidFill>
                <a:effectLst/>
                <a:latin typeface="+mn-lt"/>
                <a:ea typeface="+mn-ea"/>
                <a:cs typeface="+mn-cs"/>
              </a:rPr>
              <a:t>verjetnost</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opustitve</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naraste</a:t>
            </a:r>
            <a:r>
              <a:rPr lang="en-GB" sz="1200" b="0" i="0" kern="1200" dirty="0">
                <a:solidFill>
                  <a:schemeClr val="tx1"/>
                </a:solidFill>
                <a:effectLst/>
                <a:latin typeface="+mn-lt"/>
                <a:ea typeface="+mn-ea"/>
                <a:cs typeface="+mn-cs"/>
              </a:rPr>
              <a:t>.</a:t>
            </a:r>
          </a:p>
          <a:p>
            <a:endParaRPr lang="en-SI" dirty="0"/>
          </a:p>
        </p:txBody>
      </p:sp>
      <p:sp>
        <p:nvSpPr>
          <p:cNvPr id="4" name="Slide Number Placeholder 3"/>
          <p:cNvSpPr>
            <a:spLocks noGrp="1"/>
          </p:cNvSpPr>
          <p:nvPr>
            <p:ph type="sldNum" sz="quarter" idx="5"/>
          </p:nvPr>
        </p:nvSpPr>
        <p:spPr/>
        <p:txBody>
          <a:bodyPr/>
          <a:lstStyle/>
          <a:p>
            <a:fld id="{72D44059-C968-4404-8A57-95451107C94D}" type="slidenum">
              <a:rPr lang="en-SI" smtClean="0"/>
              <a:t>23</a:t>
            </a:fld>
            <a:endParaRPr lang="en-SI"/>
          </a:p>
        </p:txBody>
      </p:sp>
    </p:spTree>
    <p:extLst>
      <p:ext uri="{BB962C8B-B14F-4D97-AF65-F5344CB8AC3E}">
        <p14:creationId xmlns:p14="http://schemas.microsoft.com/office/powerpoint/2010/main" val="2682940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kern="1200" dirty="0">
                <a:solidFill>
                  <a:schemeClr val="tx1"/>
                </a:solidFill>
                <a:effectLst/>
                <a:latin typeface="+mn-lt"/>
                <a:ea typeface="+mn-ea"/>
                <a:cs typeface="+mn-cs"/>
              </a:rPr>
              <a:t>1. </a:t>
            </a:r>
            <a:r>
              <a:rPr lang="en-GB" sz="1200" b="1" i="0" kern="1200" dirty="0" err="1">
                <a:solidFill>
                  <a:schemeClr val="tx1"/>
                </a:solidFill>
                <a:effectLst/>
                <a:latin typeface="+mn-lt"/>
                <a:ea typeface="+mn-ea"/>
                <a:cs typeface="+mn-cs"/>
              </a:rPr>
              <a:t>Vestnost</a:t>
            </a:r>
            <a:br>
              <a:rPr lang="en-GB" sz="1200" b="0" i="0" kern="1200" dirty="0">
                <a:solidFill>
                  <a:schemeClr val="tx1"/>
                </a:solidFill>
                <a:effectLst/>
                <a:latin typeface="+mn-lt"/>
                <a:ea typeface="+mn-ea"/>
                <a:cs typeface="+mn-cs"/>
              </a:rPr>
            </a:br>
            <a:r>
              <a:rPr lang="en-GB" sz="1200" b="0" i="0" kern="1200" dirty="0" err="1">
                <a:solidFill>
                  <a:schemeClr val="tx1"/>
                </a:solidFill>
                <a:effectLst/>
                <a:latin typeface="+mn-lt"/>
                <a:ea typeface="+mn-ea"/>
                <a:cs typeface="+mn-cs"/>
              </a:rPr>
              <a:t>Vestnost</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pomeni</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organiziranost</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zanesljivost</a:t>
            </a:r>
            <a:r>
              <a:rPr lang="en-GB" sz="1200" b="0" i="0" kern="1200" dirty="0">
                <a:solidFill>
                  <a:schemeClr val="tx1"/>
                </a:solidFill>
                <a:effectLst/>
                <a:latin typeface="+mn-lt"/>
                <a:ea typeface="+mn-ea"/>
                <a:cs typeface="+mn-cs"/>
              </a:rPr>
              <a:t> in </a:t>
            </a:r>
            <a:r>
              <a:rPr lang="en-GB" sz="1200" b="0" i="0" kern="1200" dirty="0" err="1">
                <a:solidFill>
                  <a:schemeClr val="tx1"/>
                </a:solidFill>
                <a:effectLst/>
                <a:latin typeface="+mn-lt"/>
                <a:ea typeface="+mn-ea"/>
                <a:cs typeface="+mn-cs"/>
              </a:rPr>
              <a:t>usmerjenost</a:t>
            </a:r>
            <a:r>
              <a:rPr lang="en-GB" sz="1200" b="0" i="0" kern="1200" dirty="0">
                <a:solidFill>
                  <a:schemeClr val="tx1"/>
                </a:solidFill>
                <a:effectLst/>
                <a:latin typeface="+mn-lt"/>
                <a:ea typeface="+mn-ea"/>
                <a:cs typeface="+mn-cs"/>
              </a:rPr>
              <a:t> k </a:t>
            </a:r>
            <a:r>
              <a:rPr lang="en-GB" sz="1200" b="0" i="0" kern="1200" dirty="0" err="1">
                <a:solidFill>
                  <a:schemeClr val="tx1"/>
                </a:solidFill>
                <a:effectLst/>
                <a:latin typeface="+mn-lt"/>
                <a:ea typeface="+mn-ea"/>
                <a:cs typeface="+mn-cs"/>
              </a:rPr>
              <a:t>ciljem</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Vestni</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posamezniki</a:t>
            </a:r>
            <a:r>
              <a:rPr lang="en-GB" sz="1200" b="0" i="0" kern="1200" dirty="0">
                <a:solidFill>
                  <a:schemeClr val="tx1"/>
                </a:solidFill>
                <a:effectLst/>
                <a:latin typeface="+mn-lt"/>
                <a:ea typeface="+mn-ea"/>
                <a:cs typeface="+mn-cs"/>
              </a:rPr>
              <a:t> so </a:t>
            </a:r>
            <a:r>
              <a:rPr lang="en-GB" sz="1200" b="0" i="0" kern="1200" dirty="0" err="1">
                <a:solidFill>
                  <a:schemeClr val="tx1"/>
                </a:solidFill>
                <a:effectLst/>
                <a:latin typeface="+mn-lt"/>
                <a:ea typeface="+mn-ea"/>
                <a:cs typeface="+mn-cs"/>
              </a:rPr>
              <a:t>disciplinirani</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odgovorni</a:t>
            </a:r>
            <a:r>
              <a:rPr lang="en-GB" sz="1200" b="0" i="0" kern="1200" dirty="0">
                <a:solidFill>
                  <a:schemeClr val="tx1"/>
                </a:solidFill>
                <a:effectLst/>
                <a:latin typeface="+mn-lt"/>
                <a:ea typeface="+mn-ea"/>
                <a:cs typeface="+mn-cs"/>
              </a:rPr>
              <a:t> in </a:t>
            </a:r>
            <a:r>
              <a:rPr lang="en-GB" sz="1200" b="0" i="0" kern="1200" dirty="0" err="1">
                <a:solidFill>
                  <a:schemeClr val="tx1"/>
                </a:solidFill>
                <a:effectLst/>
                <a:latin typeface="+mn-lt"/>
                <a:ea typeface="+mn-ea"/>
                <a:cs typeface="+mn-cs"/>
              </a:rPr>
              <a:t>vztrajni</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pri</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nalogah</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Pogosto</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načrtujejo</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vnaprej</a:t>
            </a:r>
            <a:r>
              <a:rPr lang="en-GB" sz="1200" b="0" i="0" kern="1200" dirty="0">
                <a:solidFill>
                  <a:schemeClr val="tx1"/>
                </a:solidFill>
                <a:effectLst/>
                <a:latin typeface="+mn-lt"/>
                <a:ea typeface="+mn-ea"/>
                <a:cs typeface="+mn-cs"/>
              </a:rPr>
              <a:t> in </a:t>
            </a:r>
            <a:r>
              <a:rPr lang="en-GB" sz="1200" b="0" i="0" kern="1200" dirty="0" err="1">
                <a:solidFill>
                  <a:schemeClr val="tx1"/>
                </a:solidFill>
                <a:effectLst/>
                <a:latin typeface="+mn-lt"/>
                <a:ea typeface="+mn-ea"/>
                <a:cs typeface="+mn-cs"/>
              </a:rPr>
              <a:t>dokončujejo</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začeto</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delo</a:t>
            </a:r>
            <a:r>
              <a:rPr lang="en-GB" sz="1200" b="0" i="0" kern="1200" dirty="0">
                <a:solidFill>
                  <a:schemeClr val="tx1"/>
                </a:solidFill>
                <a:effectLst/>
                <a:latin typeface="+mn-lt"/>
                <a:ea typeface="+mn-ea"/>
                <a:cs typeface="+mn-cs"/>
              </a:rPr>
              <a:t>.</a:t>
            </a:r>
          </a:p>
          <a:p>
            <a:r>
              <a:rPr lang="en-GB" sz="1200" b="1" i="0" kern="1200" dirty="0">
                <a:solidFill>
                  <a:schemeClr val="tx1"/>
                </a:solidFill>
                <a:effectLst/>
                <a:latin typeface="+mn-lt"/>
                <a:ea typeface="+mn-ea"/>
                <a:cs typeface="+mn-cs"/>
              </a:rPr>
              <a:t>2. </a:t>
            </a:r>
            <a:r>
              <a:rPr lang="en-GB" sz="1200" b="1" i="0" kern="1200" dirty="0" err="1">
                <a:solidFill>
                  <a:schemeClr val="tx1"/>
                </a:solidFill>
                <a:effectLst/>
                <a:latin typeface="+mn-lt"/>
                <a:ea typeface="+mn-ea"/>
                <a:cs typeface="+mn-cs"/>
              </a:rPr>
              <a:t>Ekstravertnost</a:t>
            </a:r>
            <a:br>
              <a:rPr lang="en-GB" sz="1200" b="0" i="0" kern="1200" dirty="0">
                <a:solidFill>
                  <a:schemeClr val="tx1"/>
                </a:solidFill>
                <a:effectLst/>
                <a:latin typeface="+mn-lt"/>
                <a:ea typeface="+mn-ea"/>
                <a:cs typeface="+mn-cs"/>
              </a:rPr>
            </a:br>
            <a:r>
              <a:rPr lang="en-GB" sz="1200" b="0" i="0" kern="1200" dirty="0" err="1">
                <a:solidFill>
                  <a:schemeClr val="tx1"/>
                </a:solidFill>
                <a:effectLst/>
                <a:latin typeface="+mn-lt"/>
                <a:ea typeface="+mn-ea"/>
                <a:cs typeface="+mn-cs"/>
              </a:rPr>
              <a:t>Ekstravertnost</a:t>
            </a:r>
            <a:r>
              <a:rPr lang="en-GB" sz="1200" b="0" i="0" kern="1200" dirty="0">
                <a:solidFill>
                  <a:schemeClr val="tx1"/>
                </a:solidFill>
                <a:effectLst/>
                <a:latin typeface="+mn-lt"/>
                <a:ea typeface="+mn-ea"/>
                <a:cs typeface="+mn-cs"/>
              </a:rPr>
              <a:t> se </a:t>
            </a:r>
            <a:r>
              <a:rPr lang="en-GB" sz="1200" b="0" i="0" kern="1200" dirty="0" err="1">
                <a:solidFill>
                  <a:schemeClr val="tx1"/>
                </a:solidFill>
                <a:effectLst/>
                <a:latin typeface="+mn-lt"/>
                <a:ea typeface="+mn-ea"/>
                <a:cs typeface="+mn-cs"/>
              </a:rPr>
              <a:t>kaže</a:t>
            </a:r>
            <a:r>
              <a:rPr lang="en-GB" sz="1200" b="0" i="0" kern="1200" dirty="0">
                <a:solidFill>
                  <a:schemeClr val="tx1"/>
                </a:solidFill>
                <a:effectLst/>
                <a:latin typeface="+mn-lt"/>
                <a:ea typeface="+mn-ea"/>
                <a:cs typeface="+mn-cs"/>
              </a:rPr>
              <a:t> v </a:t>
            </a:r>
            <a:r>
              <a:rPr lang="en-GB" sz="1200" b="0" i="0" kern="1200" dirty="0" err="1">
                <a:solidFill>
                  <a:schemeClr val="tx1"/>
                </a:solidFill>
                <a:effectLst/>
                <a:latin typeface="+mn-lt"/>
                <a:ea typeface="+mn-ea"/>
                <a:cs typeface="+mn-cs"/>
              </a:rPr>
              <a:t>družabnosti</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energičnosti</a:t>
            </a:r>
            <a:r>
              <a:rPr lang="en-GB" sz="1200" b="0" i="0" kern="1200" dirty="0">
                <a:solidFill>
                  <a:schemeClr val="tx1"/>
                </a:solidFill>
                <a:effectLst/>
                <a:latin typeface="+mn-lt"/>
                <a:ea typeface="+mn-ea"/>
                <a:cs typeface="+mn-cs"/>
              </a:rPr>
              <a:t> in </a:t>
            </a:r>
            <a:r>
              <a:rPr lang="en-GB" sz="1200" b="0" i="0" kern="1200" dirty="0" err="1">
                <a:solidFill>
                  <a:schemeClr val="tx1"/>
                </a:solidFill>
                <a:effectLst/>
                <a:latin typeface="+mn-lt"/>
                <a:ea typeface="+mn-ea"/>
                <a:cs typeface="+mn-cs"/>
              </a:rPr>
              <a:t>iskanju</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stikov</a:t>
            </a:r>
            <a:r>
              <a:rPr lang="en-GB" sz="1200" b="0" i="0" kern="1200" dirty="0">
                <a:solidFill>
                  <a:schemeClr val="tx1"/>
                </a:solidFill>
                <a:effectLst/>
                <a:latin typeface="+mn-lt"/>
                <a:ea typeface="+mn-ea"/>
                <a:cs typeface="+mn-cs"/>
              </a:rPr>
              <a:t> z </a:t>
            </a:r>
            <a:r>
              <a:rPr lang="en-GB" sz="1200" b="0" i="0" kern="1200" dirty="0" err="1">
                <a:solidFill>
                  <a:schemeClr val="tx1"/>
                </a:solidFill>
                <a:effectLst/>
                <a:latin typeface="+mn-lt"/>
                <a:ea typeface="+mn-ea"/>
                <a:cs typeface="+mn-cs"/>
              </a:rPr>
              <a:t>drugimi</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ljudmi</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Ekstraverti</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uživajo</a:t>
            </a:r>
            <a:r>
              <a:rPr lang="en-GB" sz="1200" b="0" i="0" kern="1200" dirty="0">
                <a:solidFill>
                  <a:schemeClr val="tx1"/>
                </a:solidFill>
                <a:effectLst/>
                <a:latin typeface="+mn-lt"/>
                <a:ea typeface="+mn-ea"/>
                <a:cs typeface="+mn-cs"/>
              </a:rPr>
              <a:t> v </a:t>
            </a:r>
            <a:r>
              <a:rPr lang="en-GB" sz="1200" b="0" i="0" kern="1200" dirty="0" err="1">
                <a:solidFill>
                  <a:schemeClr val="tx1"/>
                </a:solidFill>
                <a:effectLst/>
                <a:latin typeface="+mn-lt"/>
                <a:ea typeface="+mn-ea"/>
                <a:cs typeface="+mn-cs"/>
              </a:rPr>
              <a:t>skupinskih</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dejavnostih</a:t>
            </a:r>
            <a:r>
              <a:rPr lang="en-GB" sz="1200" b="0" i="0" kern="1200" dirty="0">
                <a:solidFill>
                  <a:schemeClr val="tx1"/>
                </a:solidFill>
                <a:effectLst/>
                <a:latin typeface="+mn-lt"/>
                <a:ea typeface="+mn-ea"/>
                <a:cs typeface="+mn-cs"/>
              </a:rPr>
              <a:t> in so </a:t>
            </a:r>
            <a:r>
              <a:rPr lang="en-GB" sz="1200" b="0" i="0" kern="1200" dirty="0" err="1">
                <a:solidFill>
                  <a:schemeClr val="tx1"/>
                </a:solidFill>
                <a:effectLst/>
                <a:latin typeface="+mn-lt"/>
                <a:ea typeface="+mn-ea"/>
                <a:cs typeface="+mn-cs"/>
              </a:rPr>
              <a:t>pogosto</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zgovorni</a:t>
            </a:r>
            <a:r>
              <a:rPr lang="en-GB" sz="1200" b="0" i="0" kern="1200" dirty="0">
                <a:solidFill>
                  <a:schemeClr val="tx1"/>
                </a:solidFill>
                <a:effectLst/>
                <a:latin typeface="+mn-lt"/>
                <a:ea typeface="+mn-ea"/>
                <a:cs typeface="+mn-cs"/>
              </a:rPr>
              <a:t> ter </a:t>
            </a:r>
            <a:r>
              <a:rPr lang="en-GB" sz="1200" b="0" i="0" kern="1200" dirty="0" err="1">
                <a:solidFill>
                  <a:schemeClr val="tx1"/>
                </a:solidFill>
                <a:effectLst/>
                <a:latin typeface="+mn-lt"/>
                <a:ea typeface="+mn-ea"/>
                <a:cs typeface="+mn-cs"/>
              </a:rPr>
              <a:t>samozavestni</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Energijo</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črpajo</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iz</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socialnih</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interakcij</a:t>
            </a:r>
            <a:r>
              <a:rPr lang="en-GB" sz="1200" b="0" i="0" kern="1200" dirty="0">
                <a:solidFill>
                  <a:schemeClr val="tx1"/>
                </a:solidFill>
                <a:effectLst/>
                <a:latin typeface="+mn-lt"/>
                <a:ea typeface="+mn-ea"/>
                <a:cs typeface="+mn-cs"/>
              </a:rPr>
              <a:t>.</a:t>
            </a:r>
          </a:p>
          <a:p>
            <a:r>
              <a:rPr lang="en-GB" sz="1200" b="1" i="0" kern="1200" dirty="0">
                <a:solidFill>
                  <a:schemeClr val="tx1"/>
                </a:solidFill>
                <a:effectLst/>
                <a:latin typeface="+mn-lt"/>
                <a:ea typeface="+mn-ea"/>
                <a:cs typeface="+mn-cs"/>
              </a:rPr>
              <a:t>3. </a:t>
            </a:r>
            <a:r>
              <a:rPr lang="en-GB" sz="1200" b="1" i="0" kern="1200" dirty="0" err="1">
                <a:solidFill>
                  <a:schemeClr val="tx1"/>
                </a:solidFill>
                <a:effectLst/>
                <a:latin typeface="+mn-lt"/>
                <a:ea typeface="+mn-ea"/>
                <a:cs typeface="+mn-cs"/>
              </a:rPr>
              <a:t>Čustvena</a:t>
            </a:r>
            <a:r>
              <a:rPr lang="en-GB" sz="1200" b="1" i="0" kern="1200" dirty="0">
                <a:solidFill>
                  <a:schemeClr val="tx1"/>
                </a:solidFill>
                <a:effectLst/>
                <a:latin typeface="+mn-lt"/>
                <a:ea typeface="+mn-ea"/>
                <a:cs typeface="+mn-cs"/>
              </a:rPr>
              <a:t> </a:t>
            </a:r>
            <a:r>
              <a:rPr lang="en-GB" sz="1200" b="1" i="0" kern="1200" dirty="0" err="1">
                <a:solidFill>
                  <a:schemeClr val="tx1"/>
                </a:solidFill>
                <a:effectLst/>
                <a:latin typeface="+mn-lt"/>
                <a:ea typeface="+mn-ea"/>
                <a:cs typeface="+mn-cs"/>
              </a:rPr>
              <a:t>stabilnost</a:t>
            </a:r>
            <a:r>
              <a:rPr lang="en-GB" sz="1200" b="1" i="0" kern="1200" dirty="0">
                <a:solidFill>
                  <a:schemeClr val="tx1"/>
                </a:solidFill>
                <a:effectLst/>
                <a:latin typeface="+mn-lt"/>
                <a:ea typeface="+mn-ea"/>
                <a:cs typeface="+mn-cs"/>
              </a:rPr>
              <a:t> (</a:t>
            </a:r>
            <a:r>
              <a:rPr lang="en-GB" sz="1200" b="1" i="0" kern="1200" dirty="0" err="1">
                <a:solidFill>
                  <a:schemeClr val="tx1"/>
                </a:solidFill>
                <a:effectLst/>
                <a:latin typeface="+mn-lt"/>
                <a:ea typeface="+mn-ea"/>
                <a:cs typeface="+mn-cs"/>
              </a:rPr>
              <a:t>nizek</a:t>
            </a:r>
            <a:r>
              <a:rPr lang="en-GB" sz="1200" b="1" i="0" kern="1200" dirty="0">
                <a:solidFill>
                  <a:schemeClr val="tx1"/>
                </a:solidFill>
                <a:effectLst/>
                <a:latin typeface="+mn-lt"/>
                <a:ea typeface="+mn-ea"/>
                <a:cs typeface="+mn-cs"/>
              </a:rPr>
              <a:t> </a:t>
            </a:r>
            <a:r>
              <a:rPr lang="en-GB" sz="1200" b="1" i="0" kern="1200" dirty="0" err="1">
                <a:solidFill>
                  <a:schemeClr val="tx1"/>
                </a:solidFill>
                <a:effectLst/>
                <a:latin typeface="+mn-lt"/>
                <a:ea typeface="+mn-ea"/>
                <a:cs typeface="+mn-cs"/>
              </a:rPr>
              <a:t>nevroticizem</a:t>
            </a:r>
            <a:r>
              <a:rPr lang="en-GB" sz="1200" b="1" i="0" kern="1200" dirty="0">
                <a:solidFill>
                  <a:schemeClr val="tx1"/>
                </a:solidFill>
                <a:effectLst/>
                <a:latin typeface="+mn-lt"/>
                <a:ea typeface="+mn-ea"/>
                <a:cs typeface="+mn-cs"/>
              </a:rPr>
              <a:t>)</a:t>
            </a:r>
            <a:br>
              <a:rPr lang="en-GB" sz="1200" b="0" i="0" kern="1200" dirty="0">
                <a:solidFill>
                  <a:schemeClr val="tx1"/>
                </a:solidFill>
                <a:effectLst/>
                <a:latin typeface="+mn-lt"/>
                <a:ea typeface="+mn-ea"/>
                <a:cs typeface="+mn-cs"/>
              </a:rPr>
            </a:br>
            <a:r>
              <a:rPr lang="en-GB" sz="1200" b="0" i="0" kern="1200" dirty="0" err="1">
                <a:solidFill>
                  <a:schemeClr val="tx1"/>
                </a:solidFill>
                <a:effectLst/>
                <a:latin typeface="+mn-lt"/>
                <a:ea typeface="+mn-ea"/>
                <a:cs typeface="+mn-cs"/>
              </a:rPr>
              <a:t>Čustveno</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stabilni</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posamezniki</a:t>
            </a:r>
            <a:r>
              <a:rPr lang="en-GB" sz="1200" b="0" i="0" kern="1200" dirty="0">
                <a:solidFill>
                  <a:schemeClr val="tx1"/>
                </a:solidFill>
                <a:effectLst/>
                <a:latin typeface="+mn-lt"/>
                <a:ea typeface="+mn-ea"/>
                <a:cs typeface="+mn-cs"/>
              </a:rPr>
              <a:t> so </a:t>
            </a:r>
            <a:r>
              <a:rPr lang="en-GB" sz="1200" b="0" i="0" kern="1200" dirty="0" err="1">
                <a:solidFill>
                  <a:schemeClr val="tx1"/>
                </a:solidFill>
                <a:effectLst/>
                <a:latin typeface="+mn-lt"/>
                <a:ea typeface="+mn-ea"/>
                <a:cs typeface="+mn-cs"/>
              </a:rPr>
              <a:t>mirni</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uravnoteženi</a:t>
            </a:r>
            <a:r>
              <a:rPr lang="en-GB" sz="1200" b="0" i="0" kern="1200" dirty="0">
                <a:solidFill>
                  <a:schemeClr val="tx1"/>
                </a:solidFill>
                <a:effectLst/>
                <a:latin typeface="+mn-lt"/>
                <a:ea typeface="+mn-ea"/>
                <a:cs typeface="+mn-cs"/>
              </a:rPr>
              <a:t> in dobro </a:t>
            </a:r>
            <a:r>
              <a:rPr lang="en-GB" sz="1200" b="0" i="0" kern="1200" dirty="0" err="1">
                <a:solidFill>
                  <a:schemeClr val="tx1"/>
                </a:solidFill>
                <a:effectLst/>
                <a:latin typeface="+mn-lt"/>
                <a:ea typeface="+mn-ea"/>
                <a:cs typeface="+mn-cs"/>
              </a:rPr>
              <a:t>obvladujejo</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stres</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Redkeje</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doživljajo</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intenzivna</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negativna</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čustva</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kot</a:t>
            </a:r>
            <a:r>
              <a:rPr lang="en-GB" sz="1200" b="0" i="0" kern="1200" dirty="0">
                <a:solidFill>
                  <a:schemeClr val="tx1"/>
                </a:solidFill>
                <a:effectLst/>
                <a:latin typeface="+mn-lt"/>
                <a:ea typeface="+mn-ea"/>
                <a:cs typeface="+mn-cs"/>
              </a:rPr>
              <a:t> so </a:t>
            </a:r>
            <a:r>
              <a:rPr lang="en-GB" sz="1200" b="0" i="0" kern="1200" dirty="0" err="1">
                <a:solidFill>
                  <a:schemeClr val="tx1"/>
                </a:solidFill>
                <a:effectLst/>
                <a:latin typeface="+mn-lt"/>
                <a:ea typeface="+mn-ea"/>
                <a:cs typeface="+mn-cs"/>
              </a:rPr>
              <a:t>tesnoba</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ali</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jeza</a:t>
            </a:r>
            <a:r>
              <a:rPr lang="en-GB" sz="1200" b="0" i="0" kern="1200" dirty="0">
                <a:solidFill>
                  <a:schemeClr val="tx1"/>
                </a:solidFill>
                <a:effectLst/>
                <a:latin typeface="+mn-lt"/>
                <a:ea typeface="+mn-ea"/>
                <a:cs typeface="+mn-cs"/>
              </a:rPr>
              <a:t>. V </a:t>
            </a:r>
            <a:r>
              <a:rPr lang="en-GB" sz="1200" b="0" i="0" kern="1200" dirty="0" err="1">
                <a:solidFill>
                  <a:schemeClr val="tx1"/>
                </a:solidFill>
                <a:effectLst/>
                <a:latin typeface="+mn-lt"/>
                <a:ea typeface="+mn-ea"/>
                <a:cs typeface="+mn-cs"/>
              </a:rPr>
              <a:t>zahtevnih</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situacijah</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ostajajo</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zbrani</a:t>
            </a:r>
            <a:r>
              <a:rPr lang="en-GB" sz="1200" b="0" i="0" kern="1200" dirty="0">
                <a:solidFill>
                  <a:schemeClr val="tx1"/>
                </a:solidFill>
                <a:effectLst/>
                <a:latin typeface="+mn-lt"/>
                <a:ea typeface="+mn-ea"/>
                <a:cs typeface="+mn-cs"/>
              </a:rPr>
              <a:t> in </a:t>
            </a:r>
            <a:r>
              <a:rPr lang="en-GB" sz="1200" b="0" i="0" kern="1200" dirty="0" err="1">
                <a:solidFill>
                  <a:schemeClr val="tx1"/>
                </a:solidFill>
                <a:effectLst/>
                <a:latin typeface="+mn-lt"/>
                <a:ea typeface="+mn-ea"/>
                <a:cs typeface="+mn-cs"/>
              </a:rPr>
              <a:t>racionalni</a:t>
            </a:r>
            <a:r>
              <a:rPr lang="en-GB" sz="1200" b="0" i="0" kern="1200" dirty="0">
                <a:solidFill>
                  <a:schemeClr val="tx1"/>
                </a:solidFill>
                <a:effectLst/>
                <a:latin typeface="+mn-lt"/>
                <a:ea typeface="+mn-ea"/>
                <a:cs typeface="+mn-cs"/>
              </a:rPr>
              <a:t>.</a:t>
            </a:r>
          </a:p>
          <a:p>
            <a:r>
              <a:rPr lang="en-GB" sz="1200" b="1" i="0" kern="1200" dirty="0">
                <a:solidFill>
                  <a:schemeClr val="tx1"/>
                </a:solidFill>
                <a:effectLst/>
                <a:latin typeface="+mn-lt"/>
                <a:ea typeface="+mn-ea"/>
                <a:cs typeface="+mn-cs"/>
              </a:rPr>
              <a:t>4. </a:t>
            </a:r>
            <a:r>
              <a:rPr lang="en-GB" sz="1200" b="1" i="0" kern="1200" dirty="0" err="1">
                <a:solidFill>
                  <a:schemeClr val="tx1"/>
                </a:solidFill>
                <a:effectLst/>
                <a:latin typeface="+mn-lt"/>
                <a:ea typeface="+mn-ea"/>
                <a:cs typeface="+mn-cs"/>
              </a:rPr>
              <a:t>Odprtost</a:t>
            </a:r>
            <a:r>
              <a:rPr lang="en-GB" sz="1200" b="1" i="0" kern="1200" dirty="0">
                <a:solidFill>
                  <a:schemeClr val="tx1"/>
                </a:solidFill>
                <a:effectLst/>
                <a:latin typeface="+mn-lt"/>
                <a:ea typeface="+mn-ea"/>
                <a:cs typeface="+mn-cs"/>
              </a:rPr>
              <a:t> za </a:t>
            </a:r>
            <a:r>
              <a:rPr lang="en-GB" sz="1200" b="1" i="0" kern="1200" dirty="0" err="1">
                <a:solidFill>
                  <a:schemeClr val="tx1"/>
                </a:solidFill>
                <a:effectLst/>
                <a:latin typeface="+mn-lt"/>
                <a:ea typeface="+mn-ea"/>
                <a:cs typeface="+mn-cs"/>
              </a:rPr>
              <a:t>izkušnje</a:t>
            </a:r>
            <a:br>
              <a:rPr lang="en-GB" sz="1200" b="0" i="0" kern="1200" dirty="0">
                <a:solidFill>
                  <a:schemeClr val="tx1"/>
                </a:solidFill>
                <a:effectLst/>
                <a:latin typeface="+mn-lt"/>
                <a:ea typeface="+mn-ea"/>
                <a:cs typeface="+mn-cs"/>
              </a:rPr>
            </a:br>
            <a:r>
              <a:rPr lang="en-GB" sz="1200" b="0" i="0" kern="1200" dirty="0" err="1">
                <a:solidFill>
                  <a:schemeClr val="tx1"/>
                </a:solidFill>
                <a:effectLst/>
                <a:latin typeface="+mn-lt"/>
                <a:ea typeface="+mn-ea"/>
                <a:cs typeface="+mn-cs"/>
              </a:rPr>
              <a:t>Odprtost</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pomeni</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radovednost</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ustvarjalnost</a:t>
            </a:r>
            <a:r>
              <a:rPr lang="en-GB" sz="1200" b="0" i="0" kern="1200" dirty="0">
                <a:solidFill>
                  <a:schemeClr val="tx1"/>
                </a:solidFill>
                <a:effectLst/>
                <a:latin typeface="+mn-lt"/>
                <a:ea typeface="+mn-ea"/>
                <a:cs typeface="+mn-cs"/>
              </a:rPr>
              <a:t> in </a:t>
            </a:r>
            <a:r>
              <a:rPr lang="en-GB" sz="1200" b="0" i="0" kern="1200" dirty="0" err="1">
                <a:solidFill>
                  <a:schemeClr val="tx1"/>
                </a:solidFill>
                <a:effectLst/>
                <a:latin typeface="+mn-lt"/>
                <a:ea typeface="+mn-ea"/>
                <a:cs typeface="+mn-cs"/>
              </a:rPr>
              <a:t>pripravljenost</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na</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nove</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ideje</a:t>
            </a:r>
            <a:r>
              <a:rPr lang="en-GB" sz="1200" b="0" i="0" kern="1200" dirty="0">
                <a:solidFill>
                  <a:schemeClr val="tx1"/>
                </a:solidFill>
                <a:effectLst/>
                <a:latin typeface="+mn-lt"/>
                <a:ea typeface="+mn-ea"/>
                <a:cs typeface="+mn-cs"/>
              </a:rPr>
              <a:t> ter </a:t>
            </a:r>
            <a:r>
              <a:rPr lang="en-GB" sz="1200" b="0" i="0" kern="1200" dirty="0" err="1">
                <a:solidFill>
                  <a:schemeClr val="tx1"/>
                </a:solidFill>
                <a:effectLst/>
                <a:latin typeface="+mn-lt"/>
                <a:ea typeface="+mn-ea"/>
                <a:cs typeface="+mn-cs"/>
              </a:rPr>
              <a:t>izkušnje</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Takšni</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posamezniki</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imajo</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radi</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učenje</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raziskovanje</a:t>
            </a:r>
            <a:r>
              <a:rPr lang="en-GB" sz="1200" b="0" i="0" kern="1200" dirty="0">
                <a:solidFill>
                  <a:schemeClr val="tx1"/>
                </a:solidFill>
                <a:effectLst/>
                <a:latin typeface="+mn-lt"/>
                <a:ea typeface="+mn-ea"/>
                <a:cs typeface="+mn-cs"/>
              </a:rPr>
              <a:t> in </a:t>
            </a:r>
            <a:r>
              <a:rPr lang="en-GB" sz="1200" b="0" i="0" kern="1200" dirty="0" err="1">
                <a:solidFill>
                  <a:schemeClr val="tx1"/>
                </a:solidFill>
                <a:effectLst/>
                <a:latin typeface="+mn-lt"/>
                <a:ea typeface="+mn-ea"/>
                <a:cs typeface="+mn-cs"/>
              </a:rPr>
              <a:t>razmišljanje</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izven</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ustaljenih</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okvirjev</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Pogosto</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cenijo</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umetnost</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inovacije</a:t>
            </a:r>
            <a:r>
              <a:rPr lang="en-GB" sz="1200" b="0" i="0" kern="1200" dirty="0">
                <a:solidFill>
                  <a:schemeClr val="tx1"/>
                </a:solidFill>
                <a:effectLst/>
                <a:latin typeface="+mn-lt"/>
                <a:ea typeface="+mn-ea"/>
                <a:cs typeface="+mn-cs"/>
              </a:rPr>
              <a:t> in </a:t>
            </a:r>
            <a:r>
              <a:rPr lang="en-GB" sz="1200" b="0" i="0" kern="1200" dirty="0" err="1">
                <a:solidFill>
                  <a:schemeClr val="tx1"/>
                </a:solidFill>
                <a:effectLst/>
                <a:latin typeface="+mn-lt"/>
                <a:ea typeface="+mn-ea"/>
                <a:cs typeface="+mn-cs"/>
              </a:rPr>
              <a:t>raznolikost</a:t>
            </a:r>
            <a:r>
              <a:rPr lang="en-GB" sz="1200" b="0" i="0" kern="1200" dirty="0">
                <a:solidFill>
                  <a:schemeClr val="tx1"/>
                </a:solidFill>
                <a:effectLst/>
                <a:latin typeface="+mn-lt"/>
                <a:ea typeface="+mn-ea"/>
                <a:cs typeface="+mn-cs"/>
              </a:rPr>
              <a:t>.</a:t>
            </a:r>
          </a:p>
          <a:p>
            <a:r>
              <a:rPr lang="en-GB" sz="1200" b="1" i="0" kern="1200" dirty="0">
                <a:solidFill>
                  <a:schemeClr val="tx1"/>
                </a:solidFill>
                <a:effectLst/>
                <a:latin typeface="+mn-lt"/>
                <a:ea typeface="+mn-ea"/>
                <a:cs typeface="+mn-cs"/>
              </a:rPr>
              <a:t>5. </a:t>
            </a:r>
            <a:r>
              <a:rPr lang="en-GB" sz="1200" b="1" i="0" kern="1200" dirty="0" err="1">
                <a:solidFill>
                  <a:schemeClr val="tx1"/>
                </a:solidFill>
                <a:effectLst/>
                <a:latin typeface="+mn-lt"/>
                <a:ea typeface="+mn-ea"/>
                <a:cs typeface="+mn-cs"/>
              </a:rPr>
              <a:t>Sprejemljivost</a:t>
            </a:r>
            <a:br>
              <a:rPr lang="en-GB" sz="1200" b="0" i="0" kern="1200" dirty="0">
                <a:solidFill>
                  <a:schemeClr val="tx1"/>
                </a:solidFill>
                <a:effectLst/>
                <a:latin typeface="+mn-lt"/>
                <a:ea typeface="+mn-ea"/>
                <a:cs typeface="+mn-cs"/>
              </a:rPr>
            </a:br>
            <a:r>
              <a:rPr lang="en-GB" sz="1200" b="0" i="0" kern="1200" dirty="0" err="1">
                <a:solidFill>
                  <a:schemeClr val="tx1"/>
                </a:solidFill>
                <a:effectLst/>
                <a:latin typeface="+mn-lt"/>
                <a:ea typeface="+mn-ea"/>
                <a:cs typeface="+mn-cs"/>
              </a:rPr>
              <a:t>Sprejemljivost</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odraža</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toplino</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sočutje</a:t>
            </a:r>
            <a:r>
              <a:rPr lang="en-GB" sz="1200" b="0" i="0" kern="1200" dirty="0">
                <a:solidFill>
                  <a:schemeClr val="tx1"/>
                </a:solidFill>
                <a:effectLst/>
                <a:latin typeface="+mn-lt"/>
                <a:ea typeface="+mn-ea"/>
                <a:cs typeface="+mn-cs"/>
              </a:rPr>
              <a:t> in </a:t>
            </a:r>
            <a:r>
              <a:rPr lang="en-GB" sz="1200" b="0" i="0" kern="1200" dirty="0" err="1">
                <a:solidFill>
                  <a:schemeClr val="tx1"/>
                </a:solidFill>
                <a:effectLst/>
                <a:latin typeface="+mn-lt"/>
                <a:ea typeface="+mn-ea"/>
                <a:cs typeface="+mn-cs"/>
              </a:rPr>
              <a:t>pripravljenost</a:t>
            </a:r>
            <a:r>
              <a:rPr lang="en-GB" sz="1200" b="0" i="0" kern="1200" dirty="0">
                <a:solidFill>
                  <a:schemeClr val="tx1"/>
                </a:solidFill>
                <a:effectLst/>
                <a:latin typeface="+mn-lt"/>
                <a:ea typeface="+mn-ea"/>
                <a:cs typeface="+mn-cs"/>
              </a:rPr>
              <a:t> za </a:t>
            </a:r>
            <a:r>
              <a:rPr lang="en-GB" sz="1200" b="0" i="0" kern="1200" dirty="0" err="1">
                <a:solidFill>
                  <a:schemeClr val="tx1"/>
                </a:solidFill>
                <a:effectLst/>
                <a:latin typeface="+mn-lt"/>
                <a:ea typeface="+mn-ea"/>
                <a:cs typeface="+mn-cs"/>
              </a:rPr>
              <a:t>sodelovanje</a:t>
            </a:r>
            <a:r>
              <a:rPr lang="en-GB" sz="1200" b="0" i="0" kern="1200" dirty="0">
                <a:solidFill>
                  <a:schemeClr val="tx1"/>
                </a:solidFill>
                <a:effectLst/>
                <a:latin typeface="+mn-lt"/>
                <a:ea typeface="+mn-ea"/>
                <a:cs typeface="+mn-cs"/>
              </a:rPr>
              <a:t> z </a:t>
            </a:r>
            <a:r>
              <a:rPr lang="en-GB" sz="1200" b="0" i="0" kern="1200" dirty="0" err="1">
                <a:solidFill>
                  <a:schemeClr val="tx1"/>
                </a:solidFill>
                <a:effectLst/>
                <a:latin typeface="+mn-lt"/>
                <a:ea typeface="+mn-ea"/>
                <a:cs typeface="+mn-cs"/>
              </a:rPr>
              <a:t>drugimi</a:t>
            </a:r>
            <a:r>
              <a:rPr lang="en-GB" sz="1200" b="0" i="0" kern="1200" dirty="0">
                <a:solidFill>
                  <a:schemeClr val="tx1"/>
                </a:solidFill>
                <a:effectLst/>
                <a:latin typeface="+mn-lt"/>
                <a:ea typeface="+mn-ea"/>
                <a:cs typeface="+mn-cs"/>
              </a:rPr>
              <a:t>. Ti </a:t>
            </a:r>
            <a:r>
              <a:rPr lang="en-GB" sz="1200" b="0" i="0" kern="1200" dirty="0" err="1">
                <a:solidFill>
                  <a:schemeClr val="tx1"/>
                </a:solidFill>
                <a:effectLst/>
                <a:latin typeface="+mn-lt"/>
                <a:ea typeface="+mn-ea"/>
                <a:cs typeface="+mn-cs"/>
              </a:rPr>
              <a:t>posamezniki</a:t>
            </a:r>
            <a:r>
              <a:rPr lang="en-GB" sz="1200" b="0" i="0" kern="1200" dirty="0">
                <a:solidFill>
                  <a:schemeClr val="tx1"/>
                </a:solidFill>
                <a:effectLst/>
                <a:latin typeface="+mn-lt"/>
                <a:ea typeface="+mn-ea"/>
                <a:cs typeface="+mn-cs"/>
              </a:rPr>
              <a:t> so </a:t>
            </a:r>
            <a:r>
              <a:rPr lang="en-GB" sz="1200" b="0" i="0" kern="1200" dirty="0" err="1">
                <a:solidFill>
                  <a:schemeClr val="tx1"/>
                </a:solidFill>
                <a:effectLst/>
                <a:latin typeface="+mn-lt"/>
                <a:ea typeface="+mn-ea"/>
                <a:cs typeface="+mn-cs"/>
              </a:rPr>
              <a:t>prijazni</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zaupljivi</a:t>
            </a:r>
            <a:r>
              <a:rPr lang="en-GB" sz="1200" b="0" i="0" kern="1200" dirty="0">
                <a:solidFill>
                  <a:schemeClr val="tx1"/>
                </a:solidFill>
                <a:effectLst/>
                <a:latin typeface="+mn-lt"/>
                <a:ea typeface="+mn-ea"/>
                <a:cs typeface="+mn-cs"/>
              </a:rPr>
              <a:t> in </a:t>
            </a:r>
            <a:r>
              <a:rPr lang="en-GB" sz="1200" b="0" i="0" kern="1200" dirty="0" err="1">
                <a:solidFill>
                  <a:schemeClr val="tx1"/>
                </a:solidFill>
                <a:effectLst/>
                <a:latin typeface="+mn-lt"/>
                <a:ea typeface="+mn-ea"/>
                <a:cs typeface="+mn-cs"/>
              </a:rPr>
              <a:t>pogosto</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postavljajo</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potrebe</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drugih</a:t>
            </a:r>
            <a:r>
              <a:rPr lang="en-GB" sz="1200" b="0" i="0" kern="1200" dirty="0">
                <a:solidFill>
                  <a:schemeClr val="tx1"/>
                </a:solidFill>
                <a:effectLst/>
                <a:latin typeface="+mn-lt"/>
                <a:ea typeface="+mn-ea"/>
                <a:cs typeface="+mn-cs"/>
              </a:rPr>
              <a:t> pred </a:t>
            </a:r>
            <a:r>
              <a:rPr lang="en-GB" sz="1200" b="0" i="0" kern="1200" dirty="0" err="1">
                <a:solidFill>
                  <a:schemeClr val="tx1"/>
                </a:solidFill>
                <a:effectLst/>
                <a:latin typeface="+mn-lt"/>
                <a:ea typeface="+mn-ea"/>
                <a:cs typeface="+mn-cs"/>
              </a:rPr>
              <a:t>svoje</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Pomembni</a:t>
            </a:r>
            <a:r>
              <a:rPr lang="en-GB" sz="1200" b="0" i="0" kern="1200" dirty="0">
                <a:solidFill>
                  <a:schemeClr val="tx1"/>
                </a:solidFill>
                <a:effectLst/>
                <a:latin typeface="+mn-lt"/>
                <a:ea typeface="+mn-ea"/>
                <a:cs typeface="+mn-cs"/>
              </a:rPr>
              <a:t> so </a:t>
            </a:r>
            <a:r>
              <a:rPr lang="en-GB" sz="1200" b="0" i="0" kern="1200" dirty="0" err="1">
                <a:solidFill>
                  <a:schemeClr val="tx1"/>
                </a:solidFill>
                <a:effectLst/>
                <a:latin typeface="+mn-lt"/>
                <a:ea typeface="+mn-ea"/>
                <a:cs typeface="+mn-cs"/>
              </a:rPr>
              <a:t>jim</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dobri</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medosebni</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odnosi</a:t>
            </a:r>
            <a:r>
              <a:rPr lang="en-GB" sz="1200" b="0" i="0" kern="1200" dirty="0">
                <a:solidFill>
                  <a:schemeClr val="tx1"/>
                </a:solidFill>
                <a:effectLst/>
                <a:latin typeface="+mn-lt"/>
                <a:ea typeface="+mn-ea"/>
                <a:cs typeface="+mn-cs"/>
              </a:rPr>
              <a:t> in </a:t>
            </a:r>
            <a:r>
              <a:rPr lang="en-GB" sz="1200" b="0" i="0" kern="1200" dirty="0" err="1">
                <a:solidFill>
                  <a:schemeClr val="tx1"/>
                </a:solidFill>
                <a:effectLst/>
                <a:latin typeface="+mn-lt"/>
                <a:ea typeface="+mn-ea"/>
                <a:cs typeface="+mn-cs"/>
              </a:rPr>
              <a:t>harmonija</a:t>
            </a:r>
            <a:r>
              <a:rPr lang="en-GB" sz="1200" b="0" i="0" kern="1200" dirty="0">
                <a:solidFill>
                  <a:schemeClr val="tx1"/>
                </a:solidFill>
                <a:effectLst/>
                <a:latin typeface="+mn-lt"/>
                <a:ea typeface="+mn-ea"/>
                <a:cs typeface="+mn-cs"/>
              </a:rPr>
              <a:t>.</a:t>
            </a:r>
          </a:p>
          <a:p>
            <a:endParaRPr lang="en-SI" dirty="0"/>
          </a:p>
        </p:txBody>
      </p:sp>
      <p:sp>
        <p:nvSpPr>
          <p:cNvPr id="4" name="Slide Number Placeholder 3"/>
          <p:cNvSpPr>
            <a:spLocks noGrp="1"/>
          </p:cNvSpPr>
          <p:nvPr>
            <p:ph type="sldNum" sz="quarter" idx="5"/>
          </p:nvPr>
        </p:nvSpPr>
        <p:spPr/>
        <p:txBody>
          <a:bodyPr/>
          <a:lstStyle/>
          <a:p>
            <a:fld id="{72D44059-C968-4404-8A57-95451107C94D}" type="slidenum">
              <a:rPr lang="en-SI" smtClean="0"/>
              <a:t>24</a:t>
            </a:fld>
            <a:endParaRPr lang="en-SI"/>
          </a:p>
        </p:txBody>
      </p:sp>
    </p:spTree>
    <p:extLst>
      <p:ext uri="{BB962C8B-B14F-4D97-AF65-F5344CB8AC3E}">
        <p14:creationId xmlns:p14="http://schemas.microsoft.com/office/powerpoint/2010/main" val="8006773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SI" altLang="en-SI" sz="1200" b="1" i="0" u="none" strike="noStrike" cap="none" normalizeH="0" baseline="0" dirty="0">
                <a:ln>
                  <a:noFill/>
                </a:ln>
                <a:solidFill>
                  <a:srgbClr val="000000"/>
                </a:solidFill>
                <a:effectLst/>
                <a:latin typeface="Arial" panose="020B0604020202020204" pitchFamily="34" charset="0"/>
              </a:rPr>
              <a:t>Implikacija:</a:t>
            </a:r>
            <a:br>
              <a:rPr kumimoji="0" lang="en-SI" altLang="en-SI" sz="1200" b="0" i="0" u="none" strike="noStrike" cap="none" normalizeH="0" baseline="0" dirty="0">
                <a:ln>
                  <a:noFill/>
                </a:ln>
                <a:solidFill>
                  <a:srgbClr val="000000"/>
                </a:solidFill>
                <a:effectLst/>
                <a:latin typeface="Arial" panose="020B0604020202020204" pitchFamily="34" charset="0"/>
              </a:rPr>
            </a:br>
            <a:r>
              <a:rPr kumimoji="0" lang="en-SI" altLang="en-SI" sz="1200" b="0" i="0" u="none" strike="noStrike" cap="none" normalizeH="0" baseline="0" dirty="0">
                <a:ln>
                  <a:noFill/>
                </a:ln>
                <a:solidFill>
                  <a:srgbClr val="000000"/>
                </a:solidFill>
                <a:effectLst/>
                <a:latin typeface="Arial" panose="020B0604020202020204" pitchFamily="34" charset="0"/>
              </a:rPr>
              <a:t>→ uvajanje:</a:t>
            </a:r>
            <a:endParaRPr kumimoji="0" lang="en-SI" altLang="en-SI" sz="12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SI" altLang="en-SI" sz="1200" b="0" i="0" u="none" strike="noStrike" cap="none" normalizeH="0" baseline="0" dirty="0">
                <a:ln>
                  <a:noFill/>
                </a:ln>
                <a:solidFill>
                  <a:srgbClr val="000000"/>
                </a:solidFill>
                <a:effectLst/>
                <a:latin typeface="Arial" panose="020B0604020202020204" pitchFamily="34" charset="0"/>
              </a:rPr>
              <a:t>variabilnosti (različne aktivnosti)</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SI" altLang="en-SI" sz="1200" b="0" i="0" u="none" strike="noStrike" cap="none" normalizeH="0" baseline="0" dirty="0">
                <a:ln>
                  <a:noFill/>
                </a:ln>
                <a:solidFill>
                  <a:srgbClr val="000000"/>
                </a:solidFill>
                <a:effectLst/>
                <a:latin typeface="Arial" panose="020B0604020202020204" pitchFamily="34" charset="0"/>
              </a:rPr>
              <a:t>igrivosti</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SI" altLang="en-SI" sz="1200" b="0" i="0" u="none" strike="noStrike" cap="none" normalizeH="0" baseline="0" dirty="0">
                <a:ln>
                  <a:noFill/>
                </a:ln>
                <a:solidFill>
                  <a:srgbClr val="000000"/>
                </a:solidFill>
                <a:effectLst/>
                <a:latin typeface="Arial" panose="020B0604020202020204" pitchFamily="34" charset="0"/>
              </a:rPr>
              <a:t>izbire</a:t>
            </a:r>
          </a:p>
          <a:p>
            <a:endParaRPr lang="en-SI" dirty="0"/>
          </a:p>
        </p:txBody>
      </p:sp>
      <p:sp>
        <p:nvSpPr>
          <p:cNvPr id="4" name="Slide Number Placeholder 3"/>
          <p:cNvSpPr>
            <a:spLocks noGrp="1"/>
          </p:cNvSpPr>
          <p:nvPr>
            <p:ph type="sldNum" sz="quarter" idx="5"/>
          </p:nvPr>
        </p:nvSpPr>
        <p:spPr/>
        <p:txBody>
          <a:bodyPr/>
          <a:lstStyle/>
          <a:p>
            <a:fld id="{72D44059-C968-4404-8A57-95451107C94D}" type="slidenum">
              <a:rPr lang="en-SI" smtClean="0"/>
              <a:t>26</a:t>
            </a:fld>
            <a:endParaRPr lang="en-SI"/>
          </a:p>
        </p:txBody>
      </p:sp>
    </p:spTree>
    <p:extLst>
      <p:ext uri="{BB962C8B-B14F-4D97-AF65-F5344CB8AC3E}">
        <p14:creationId xmlns:p14="http://schemas.microsoft.com/office/powerpoint/2010/main" val="41096038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I" sz="1200" kern="1200" dirty="0">
                <a:solidFill>
                  <a:schemeClr val="tx1"/>
                </a:solidFill>
                <a:effectLst/>
                <a:latin typeface="+mn-lt"/>
                <a:ea typeface="+mn-ea"/>
                <a:cs typeface="+mn-cs"/>
              </a:rPr>
              <a:t>Pri </a:t>
            </a:r>
            <a:r>
              <a:rPr lang="en-SI" sz="1200" b="1" kern="1200" dirty="0">
                <a:solidFill>
                  <a:schemeClr val="tx1"/>
                </a:solidFill>
                <a:effectLst/>
                <a:latin typeface="+mn-lt"/>
                <a:ea typeface="+mn-ea"/>
                <a:cs typeface="+mn-cs"/>
              </a:rPr>
              <a:t>mladih neaktivnih posameznikih</a:t>
            </a:r>
            <a:r>
              <a:rPr lang="en-SI" sz="1200" kern="1200" dirty="0">
                <a:solidFill>
                  <a:schemeClr val="tx1"/>
                </a:solidFill>
                <a:effectLst/>
                <a:latin typeface="+mn-lt"/>
                <a:ea typeface="+mn-ea"/>
                <a:cs typeface="+mn-cs"/>
              </a:rPr>
              <a:t>, so glavni motivacijski dejavniki za </a:t>
            </a:r>
            <a:r>
              <a:rPr lang="en-SI" sz="1200" b="1" kern="1200" dirty="0">
                <a:solidFill>
                  <a:schemeClr val="tx1"/>
                </a:solidFill>
                <a:effectLst/>
                <a:latin typeface="+mn-lt"/>
                <a:ea typeface="+mn-ea"/>
                <a:cs typeface="+mn-cs"/>
              </a:rPr>
              <a:t>začetek vadbe</a:t>
            </a:r>
            <a:r>
              <a:rPr lang="en-SI" sz="1200" kern="1200" dirty="0">
                <a:solidFill>
                  <a:schemeClr val="tx1"/>
                </a:solidFill>
                <a:effectLst/>
                <a:latin typeface="+mn-lt"/>
                <a:ea typeface="+mn-ea"/>
                <a:cs typeface="+mn-cs"/>
              </a:rPr>
              <a:t> pogosto drugačni kot pri starejših. V ospredju so bolj </a:t>
            </a:r>
            <a:r>
              <a:rPr lang="en-SI" sz="1200" b="1" kern="1200" dirty="0">
                <a:solidFill>
                  <a:schemeClr val="tx1"/>
                </a:solidFill>
                <a:effectLst/>
                <a:latin typeface="+mn-lt"/>
                <a:ea typeface="+mn-ea"/>
                <a:cs typeface="+mn-cs"/>
              </a:rPr>
              <a:t>psihosocialni vplivi, videz, identiteta in iskanje ravnotežja</a:t>
            </a:r>
            <a:r>
              <a:rPr lang="en-SI" sz="1200" kern="1200" dirty="0">
                <a:solidFill>
                  <a:schemeClr val="tx1"/>
                </a:solidFill>
                <a:effectLst/>
                <a:latin typeface="+mn-lt"/>
                <a:ea typeface="+mn-ea"/>
                <a:cs typeface="+mn-cs"/>
              </a:rPr>
              <a:t>. Ta generacija je tudi močno pod vplivom digitalnih medijev, vrstnikov in idealov uspešnosti.</a:t>
            </a:r>
          </a:p>
          <a:p>
            <a:endParaRPr lang="en-SI" dirty="0"/>
          </a:p>
        </p:txBody>
      </p:sp>
      <p:sp>
        <p:nvSpPr>
          <p:cNvPr id="4" name="Slide Number Placeholder 3"/>
          <p:cNvSpPr>
            <a:spLocks noGrp="1"/>
          </p:cNvSpPr>
          <p:nvPr>
            <p:ph type="sldNum" sz="quarter" idx="5"/>
          </p:nvPr>
        </p:nvSpPr>
        <p:spPr/>
        <p:txBody>
          <a:bodyPr/>
          <a:lstStyle/>
          <a:p>
            <a:fld id="{72D44059-C968-4404-8A57-95451107C94D}" type="slidenum">
              <a:rPr lang="en-SI" smtClean="0"/>
              <a:t>5</a:t>
            </a:fld>
            <a:endParaRPr lang="en-SI"/>
          </a:p>
        </p:txBody>
      </p:sp>
    </p:spTree>
    <p:extLst>
      <p:ext uri="{BB962C8B-B14F-4D97-AF65-F5344CB8AC3E}">
        <p14:creationId xmlns:p14="http://schemas.microsoft.com/office/powerpoint/2010/main" val="42735314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I" dirty="0"/>
          </a:p>
        </p:txBody>
      </p:sp>
      <p:sp>
        <p:nvSpPr>
          <p:cNvPr id="4" name="Slide Number Placeholder 3"/>
          <p:cNvSpPr>
            <a:spLocks noGrp="1"/>
          </p:cNvSpPr>
          <p:nvPr>
            <p:ph type="sldNum" sz="quarter" idx="5"/>
          </p:nvPr>
        </p:nvSpPr>
        <p:spPr/>
        <p:txBody>
          <a:bodyPr/>
          <a:lstStyle/>
          <a:p>
            <a:fld id="{72D44059-C968-4404-8A57-95451107C94D}" type="slidenum">
              <a:rPr lang="en-SI" smtClean="0"/>
              <a:t>27</a:t>
            </a:fld>
            <a:endParaRPr lang="en-SI"/>
          </a:p>
        </p:txBody>
      </p:sp>
    </p:spTree>
    <p:extLst>
      <p:ext uri="{BB962C8B-B14F-4D97-AF65-F5344CB8AC3E}">
        <p14:creationId xmlns:p14="http://schemas.microsoft.com/office/powerpoint/2010/main" val="37156797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kern="1200" dirty="0">
                <a:solidFill>
                  <a:schemeClr val="tx1"/>
                </a:solidFill>
                <a:effectLst/>
                <a:latin typeface="+mn-lt"/>
                <a:ea typeface="+mn-ea"/>
                <a:cs typeface="+mn-cs"/>
              </a:rPr>
              <a:t>8. </a:t>
            </a:r>
            <a:r>
              <a:rPr lang="en-GB" sz="1200" b="1" i="0" kern="1200" dirty="0" err="1">
                <a:solidFill>
                  <a:schemeClr val="tx1"/>
                </a:solidFill>
                <a:effectLst/>
                <a:latin typeface="+mn-lt"/>
                <a:ea typeface="+mn-ea"/>
                <a:cs typeface="+mn-cs"/>
              </a:rPr>
              <a:t>Dopamin</a:t>
            </a:r>
            <a:r>
              <a:rPr lang="en-GB" sz="1200" b="1" i="0" kern="1200" dirty="0">
                <a:solidFill>
                  <a:schemeClr val="tx1"/>
                </a:solidFill>
                <a:effectLst/>
                <a:latin typeface="+mn-lt"/>
                <a:ea typeface="+mn-ea"/>
                <a:cs typeface="+mn-cs"/>
              </a:rPr>
              <a:t> in </a:t>
            </a:r>
            <a:r>
              <a:rPr lang="en-GB" sz="1200" b="1" i="0" kern="1200" dirty="0" err="1">
                <a:solidFill>
                  <a:schemeClr val="tx1"/>
                </a:solidFill>
                <a:effectLst/>
                <a:latin typeface="+mn-lt"/>
                <a:ea typeface="+mn-ea"/>
                <a:cs typeface="+mn-cs"/>
              </a:rPr>
              <a:t>pričakovanje</a:t>
            </a:r>
            <a:r>
              <a:rPr lang="en-GB" sz="1200" b="1" i="0" kern="1200" dirty="0">
                <a:solidFill>
                  <a:schemeClr val="tx1"/>
                </a:solidFill>
                <a:effectLst/>
                <a:latin typeface="+mn-lt"/>
                <a:ea typeface="+mn-ea"/>
                <a:cs typeface="+mn-cs"/>
              </a:rPr>
              <a:t> </a:t>
            </a:r>
            <a:r>
              <a:rPr lang="en-GB" sz="1200" b="1" i="0" kern="1200" dirty="0" err="1">
                <a:solidFill>
                  <a:schemeClr val="tx1"/>
                </a:solidFill>
                <a:effectLst/>
                <a:latin typeface="+mn-lt"/>
                <a:ea typeface="+mn-ea"/>
                <a:cs typeface="+mn-cs"/>
              </a:rPr>
              <a:t>nagrade</a:t>
            </a:r>
            <a:endParaRPr lang="en-GB" sz="1200" b="1"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Ne </a:t>
            </a:r>
            <a:r>
              <a:rPr lang="en-GB" sz="1200" b="0" i="0" kern="1200" dirty="0" err="1">
                <a:solidFill>
                  <a:schemeClr val="tx1"/>
                </a:solidFill>
                <a:effectLst/>
                <a:latin typeface="+mn-lt"/>
                <a:ea typeface="+mn-ea"/>
                <a:cs typeface="+mn-cs"/>
              </a:rPr>
              <a:t>gre</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samo</a:t>
            </a:r>
            <a:r>
              <a:rPr lang="en-GB" sz="1200" b="0" i="0" kern="1200" dirty="0">
                <a:solidFill>
                  <a:schemeClr val="tx1"/>
                </a:solidFill>
                <a:effectLst/>
                <a:latin typeface="+mn-lt"/>
                <a:ea typeface="+mn-ea"/>
                <a:cs typeface="+mn-cs"/>
              </a:rPr>
              <a:t> za </a:t>
            </a:r>
            <a:r>
              <a:rPr lang="en-GB" sz="1200" b="0" i="0" kern="1200" dirty="0" err="1">
                <a:solidFill>
                  <a:schemeClr val="tx1"/>
                </a:solidFill>
                <a:effectLst/>
                <a:latin typeface="+mn-lt"/>
                <a:ea typeface="+mn-ea"/>
                <a:cs typeface="+mn-cs"/>
              </a:rPr>
              <a:t>nagrado</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ampak</a:t>
            </a:r>
            <a:r>
              <a:rPr lang="en-GB" sz="1200" b="0" i="0" kern="1200" dirty="0">
                <a:solidFill>
                  <a:schemeClr val="tx1"/>
                </a:solidFill>
                <a:effectLst/>
                <a:latin typeface="+mn-lt"/>
                <a:ea typeface="+mn-ea"/>
                <a:cs typeface="+mn-cs"/>
              </a:rPr>
              <a:t> za:</a:t>
            </a:r>
          </a:p>
          <a:p>
            <a:r>
              <a:rPr lang="en-SI" sz="1200" b="0" i="0" kern="1200" dirty="0">
                <a:solidFill>
                  <a:schemeClr val="tx1"/>
                </a:solidFill>
                <a:effectLst/>
                <a:latin typeface="+mn-lt"/>
                <a:ea typeface="+mn-ea"/>
                <a:cs typeface="+mn-cs"/>
              </a:rPr>
              <a:t>👉 </a:t>
            </a:r>
            <a:r>
              <a:rPr lang="en-GB" sz="1200" b="1" i="0" kern="1200" dirty="0" err="1">
                <a:solidFill>
                  <a:schemeClr val="tx1"/>
                </a:solidFill>
                <a:effectLst/>
                <a:latin typeface="+mn-lt"/>
                <a:ea typeface="+mn-ea"/>
                <a:cs typeface="+mn-cs"/>
              </a:rPr>
              <a:t>pričakovanje</a:t>
            </a:r>
            <a:r>
              <a:rPr lang="en-GB" sz="1200" b="1" i="0" kern="1200" dirty="0">
                <a:solidFill>
                  <a:schemeClr val="tx1"/>
                </a:solidFill>
                <a:effectLst/>
                <a:latin typeface="+mn-lt"/>
                <a:ea typeface="+mn-ea"/>
                <a:cs typeface="+mn-cs"/>
              </a:rPr>
              <a:t> </a:t>
            </a:r>
            <a:r>
              <a:rPr lang="en-GB" sz="1200" b="1" i="0" kern="1200" dirty="0" err="1">
                <a:solidFill>
                  <a:schemeClr val="tx1"/>
                </a:solidFill>
                <a:effectLst/>
                <a:latin typeface="+mn-lt"/>
                <a:ea typeface="+mn-ea"/>
                <a:cs typeface="+mn-cs"/>
              </a:rPr>
              <a:t>nagrade</a:t>
            </a:r>
            <a:endParaRPr lang="en-GB" sz="1200" b="0" i="0" kern="1200" dirty="0">
              <a:solidFill>
                <a:schemeClr val="tx1"/>
              </a:solidFill>
              <a:effectLst/>
              <a:latin typeface="+mn-lt"/>
              <a:ea typeface="+mn-ea"/>
              <a:cs typeface="+mn-cs"/>
            </a:endParaRPr>
          </a:p>
          <a:p>
            <a:r>
              <a:rPr lang="en-GB" sz="1200" b="0" i="0" kern="1200" dirty="0" err="1">
                <a:solidFill>
                  <a:schemeClr val="tx1"/>
                </a:solidFill>
                <a:effectLst/>
                <a:latin typeface="+mn-lt"/>
                <a:ea typeface="+mn-ea"/>
                <a:cs typeface="+mn-cs"/>
              </a:rPr>
              <a:t>Če</a:t>
            </a:r>
            <a:r>
              <a:rPr lang="en-GB" sz="1200" b="0" i="0" kern="1200" dirty="0">
                <a:solidFill>
                  <a:schemeClr val="tx1"/>
                </a:solidFill>
                <a:effectLst/>
                <a:latin typeface="+mn-lt"/>
                <a:ea typeface="+mn-ea"/>
                <a:cs typeface="+mn-cs"/>
              </a:rPr>
              <a:t> je </a:t>
            </a:r>
            <a:r>
              <a:rPr lang="en-GB" sz="1200" b="0" i="0" kern="1200" dirty="0" err="1">
                <a:solidFill>
                  <a:schemeClr val="tx1"/>
                </a:solidFill>
                <a:effectLst/>
                <a:latin typeface="+mn-lt"/>
                <a:ea typeface="+mn-ea"/>
                <a:cs typeface="+mn-cs"/>
              </a:rPr>
              <a:t>vadba</a:t>
            </a:r>
            <a:r>
              <a:rPr lang="en-GB" sz="1200" b="0" i="0" kern="1200" dirty="0">
                <a:solidFill>
                  <a:schemeClr val="tx1"/>
                </a:solidFill>
                <a:effectLst/>
                <a:latin typeface="+mn-lt"/>
                <a:ea typeface="+mn-ea"/>
                <a:cs typeface="+mn-cs"/>
              </a:rPr>
              <a:t>:</a:t>
            </a:r>
          </a:p>
          <a:p>
            <a:r>
              <a:rPr lang="en-GB" sz="1200" b="0" i="0" kern="1200" dirty="0" err="1">
                <a:solidFill>
                  <a:schemeClr val="tx1"/>
                </a:solidFill>
                <a:effectLst/>
                <a:latin typeface="+mn-lt"/>
                <a:ea typeface="+mn-ea"/>
                <a:cs typeface="+mn-cs"/>
              </a:rPr>
              <a:t>monotona</a:t>
            </a:r>
            <a:r>
              <a:rPr lang="en-GB" sz="1200" b="0" i="0" kern="1200" dirty="0">
                <a:solidFill>
                  <a:schemeClr val="tx1"/>
                </a:solidFill>
                <a:effectLst/>
                <a:latin typeface="+mn-lt"/>
                <a:ea typeface="+mn-ea"/>
                <a:cs typeface="+mn-cs"/>
              </a:rPr>
              <a:t> → </a:t>
            </a:r>
            <a:r>
              <a:rPr lang="en-GB" sz="1200" b="0" i="0" kern="1200" dirty="0" err="1">
                <a:solidFill>
                  <a:schemeClr val="tx1"/>
                </a:solidFill>
                <a:effectLst/>
                <a:latin typeface="+mn-lt"/>
                <a:ea typeface="+mn-ea"/>
                <a:cs typeface="+mn-cs"/>
              </a:rPr>
              <a:t>manj</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dopaminskega</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odziva</a:t>
            </a:r>
            <a:endParaRPr lang="en-GB" sz="1200" b="0" i="0" kern="1200" dirty="0">
              <a:solidFill>
                <a:schemeClr val="tx1"/>
              </a:solidFill>
              <a:effectLst/>
              <a:latin typeface="+mn-lt"/>
              <a:ea typeface="+mn-ea"/>
              <a:cs typeface="+mn-cs"/>
            </a:endParaRPr>
          </a:p>
          <a:p>
            <a:r>
              <a:rPr lang="en-GB" sz="1200" b="0" i="0" kern="1200" dirty="0" err="1">
                <a:solidFill>
                  <a:schemeClr val="tx1"/>
                </a:solidFill>
                <a:effectLst/>
                <a:latin typeface="+mn-lt"/>
                <a:ea typeface="+mn-ea"/>
                <a:cs typeface="+mn-cs"/>
              </a:rPr>
              <a:t>zanimiva</a:t>
            </a:r>
            <a:r>
              <a:rPr lang="en-GB" sz="1200" b="0" i="0" kern="1200" dirty="0">
                <a:solidFill>
                  <a:schemeClr val="tx1"/>
                </a:solidFill>
                <a:effectLst/>
                <a:latin typeface="+mn-lt"/>
                <a:ea typeface="+mn-ea"/>
                <a:cs typeface="+mn-cs"/>
              </a:rPr>
              <a:t> / </a:t>
            </a:r>
            <a:r>
              <a:rPr lang="en-GB" sz="1200" b="0" i="0" kern="1200" dirty="0" err="1">
                <a:solidFill>
                  <a:schemeClr val="tx1"/>
                </a:solidFill>
                <a:effectLst/>
                <a:latin typeface="+mn-lt"/>
                <a:ea typeface="+mn-ea"/>
                <a:cs typeface="+mn-cs"/>
              </a:rPr>
              <a:t>raznolika</a:t>
            </a:r>
            <a:r>
              <a:rPr lang="en-GB" sz="1200" b="0" i="0" kern="1200" dirty="0">
                <a:solidFill>
                  <a:schemeClr val="tx1"/>
                </a:solidFill>
                <a:effectLst/>
                <a:latin typeface="+mn-lt"/>
                <a:ea typeface="+mn-ea"/>
                <a:cs typeface="+mn-cs"/>
              </a:rPr>
              <a:t> → </a:t>
            </a:r>
            <a:r>
              <a:rPr lang="en-GB" sz="1200" b="0" i="0" kern="1200" dirty="0" err="1">
                <a:solidFill>
                  <a:schemeClr val="tx1"/>
                </a:solidFill>
                <a:effectLst/>
                <a:latin typeface="+mn-lt"/>
                <a:ea typeface="+mn-ea"/>
                <a:cs typeface="+mn-cs"/>
              </a:rPr>
              <a:t>več</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motivacije</a:t>
            </a:r>
            <a:endParaRPr lang="en-GB" sz="1200" b="0" i="0" kern="1200" dirty="0">
              <a:solidFill>
                <a:schemeClr val="tx1"/>
              </a:solidFill>
              <a:effectLst/>
              <a:latin typeface="+mn-lt"/>
              <a:ea typeface="+mn-ea"/>
              <a:cs typeface="+mn-cs"/>
            </a:endParaRPr>
          </a:p>
          <a:p>
            <a:endParaRPr lang="en-SI" dirty="0"/>
          </a:p>
        </p:txBody>
      </p:sp>
      <p:sp>
        <p:nvSpPr>
          <p:cNvPr id="4" name="Slide Number Placeholder 3"/>
          <p:cNvSpPr>
            <a:spLocks noGrp="1"/>
          </p:cNvSpPr>
          <p:nvPr>
            <p:ph type="sldNum" sz="quarter" idx="5"/>
          </p:nvPr>
        </p:nvSpPr>
        <p:spPr/>
        <p:txBody>
          <a:bodyPr/>
          <a:lstStyle/>
          <a:p>
            <a:fld id="{72D44059-C968-4404-8A57-95451107C94D}" type="slidenum">
              <a:rPr lang="en-SI" smtClean="0"/>
              <a:t>29</a:t>
            </a:fld>
            <a:endParaRPr lang="en-SI"/>
          </a:p>
        </p:txBody>
      </p:sp>
    </p:spTree>
    <p:extLst>
      <p:ext uri="{BB962C8B-B14F-4D97-AF65-F5344CB8AC3E}">
        <p14:creationId xmlns:p14="http://schemas.microsoft.com/office/powerpoint/2010/main" val="40072243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defTabSz="914400">
              <a:buNone/>
            </a:pPr>
            <a:r>
              <a:rPr lang="en-SI" altLang="en-SI" sz="1200" b="1" dirty="0">
                <a:solidFill>
                  <a:srgbClr val="000000"/>
                </a:solidFill>
              </a:rPr>
              <a:t>Implikacija:</a:t>
            </a:r>
            <a:br>
              <a:rPr lang="en-SI" altLang="en-SI" sz="1200" dirty="0">
                <a:solidFill>
                  <a:srgbClr val="000000"/>
                </a:solidFill>
              </a:rPr>
            </a:br>
            <a:r>
              <a:rPr lang="en-SI" altLang="en-SI" sz="1200" dirty="0">
                <a:solidFill>
                  <a:srgbClr val="000000"/>
                </a:solidFill>
              </a:rPr>
              <a:t>→ redefinicija gibanja:</a:t>
            </a:r>
            <a:endParaRPr lang="en-SI" altLang="en-SI" sz="1200" dirty="0"/>
          </a:p>
          <a:p>
            <a:pPr marL="0" lvl="0" indent="0" defTabSz="914400">
              <a:buFontTx/>
              <a:buChar char="•"/>
            </a:pPr>
            <a:r>
              <a:rPr lang="en-SI" altLang="en-SI" sz="1200" dirty="0">
                <a:solidFill>
                  <a:srgbClr val="000000"/>
                </a:solidFill>
              </a:rPr>
              <a:t>kot </a:t>
            </a:r>
            <a:r>
              <a:rPr lang="en-SI" altLang="en-SI" sz="1200" b="1" dirty="0">
                <a:solidFill>
                  <a:srgbClr val="000000"/>
                </a:solidFill>
              </a:rPr>
              <a:t>regulacija</a:t>
            </a:r>
            <a:r>
              <a:rPr lang="en-SI" altLang="en-SI" sz="1200" dirty="0">
                <a:solidFill>
                  <a:srgbClr val="000000"/>
                </a:solidFill>
              </a:rPr>
              <a:t>, ne dodatna obremenitev</a:t>
            </a:r>
          </a:p>
          <a:p>
            <a:pPr marL="0" lvl="0" indent="0" defTabSz="914400">
              <a:buFontTx/>
              <a:buChar char="•"/>
            </a:pPr>
            <a:r>
              <a:rPr lang="en-SI" altLang="en-SI" sz="1200" dirty="0">
                <a:solidFill>
                  <a:srgbClr val="000000"/>
                </a:solidFill>
              </a:rPr>
              <a:t>zelo nizko zahtevne aktivnosti (npr. sprehod)</a:t>
            </a:r>
          </a:p>
          <a:p>
            <a:endParaRPr lang="en-SI" dirty="0"/>
          </a:p>
        </p:txBody>
      </p:sp>
      <p:sp>
        <p:nvSpPr>
          <p:cNvPr id="4" name="Slide Number Placeholder 3"/>
          <p:cNvSpPr>
            <a:spLocks noGrp="1"/>
          </p:cNvSpPr>
          <p:nvPr>
            <p:ph type="sldNum" sz="quarter" idx="5"/>
          </p:nvPr>
        </p:nvSpPr>
        <p:spPr/>
        <p:txBody>
          <a:bodyPr/>
          <a:lstStyle/>
          <a:p>
            <a:fld id="{72D44059-C968-4404-8A57-95451107C94D}" type="slidenum">
              <a:rPr lang="en-SI" smtClean="0"/>
              <a:t>30</a:t>
            </a:fld>
            <a:endParaRPr lang="en-SI"/>
          </a:p>
        </p:txBody>
      </p:sp>
    </p:spTree>
    <p:extLst>
      <p:ext uri="{BB962C8B-B14F-4D97-AF65-F5344CB8AC3E}">
        <p14:creationId xmlns:p14="http://schemas.microsoft.com/office/powerpoint/2010/main" val="30625804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kern="1200" dirty="0" err="1">
                <a:solidFill>
                  <a:schemeClr val="tx1"/>
                </a:solidFill>
                <a:effectLst/>
                <a:latin typeface="+mn-lt"/>
                <a:ea typeface="+mn-ea"/>
                <a:cs typeface="+mn-cs"/>
              </a:rPr>
              <a:t>Pomanjkanje</a:t>
            </a:r>
            <a:r>
              <a:rPr lang="en-GB" sz="1200" b="1" i="0" kern="1200" dirty="0">
                <a:solidFill>
                  <a:schemeClr val="tx1"/>
                </a:solidFill>
                <a:effectLst/>
                <a:latin typeface="+mn-lt"/>
                <a:ea typeface="+mn-ea"/>
                <a:cs typeface="+mn-cs"/>
              </a:rPr>
              <a:t> </a:t>
            </a:r>
            <a:r>
              <a:rPr lang="en-GB" sz="1200" b="1" i="0" kern="1200" dirty="0" err="1">
                <a:solidFill>
                  <a:schemeClr val="tx1"/>
                </a:solidFill>
                <a:effectLst/>
                <a:latin typeface="+mn-lt"/>
                <a:ea typeface="+mn-ea"/>
                <a:cs typeface="+mn-cs"/>
              </a:rPr>
              <a:t>smeri</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pomeni</a:t>
            </a:r>
            <a:r>
              <a:rPr lang="en-GB" sz="1200" b="0" i="0" kern="1200" dirty="0">
                <a:solidFill>
                  <a:schemeClr val="tx1"/>
                </a:solidFill>
                <a:effectLst/>
                <a:latin typeface="+mn-lt"/>
                <a:ea typeface="+mn-ea"/>
                <a:cs typeface="+mn-cs"/>
              </a:rPr>
              <a:t>, da </a:t>
            </a:r>
            <a:r>
              <a:rPr lang="en-GB" sz="1200" b="0" i="0" kern="1200" dirty="0" err="1">
                <a:solidFill>
                  <a:schemeClr val="tx1"/>
                </a:solidFill>
                <a:effectLst/>
                <a:latin typeface="+mn-lt"/>
                <a:ea typeface="+mn-ea"/>
                <a:cs typeface="+mn-cs"/>
              </a:rPr>
              <a:t>brez</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jasnega</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cilja</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možgani</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nimajo</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konkretnega</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kaj</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narediti</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zato</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vedenje</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ostane</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neorganizirano</a:t>
            </a:r>
            <a:r>
              <a:rPr lang="en-GB" sz="1200" b="0" i="0" kern="1200" dirty="0">
                <a:solidFill>
                  <a:schemeClr val="tx1"/>
                </a:solidFill>
                <a:effectLst/>
                <a:latin typeface="+mn-lt"/>
                <a:ea typeface="+mn-ea"/>
                <a:cs typeface="+mn-cs"/>
              </a:rPr>
              <a:t> in </a:t>
            </a:r>
            <a:r>
              <a:rPr lang="en-GB" sz="1200" b="0" i="0" kern="1200" dirty="0" err="1">
                <a:solidFill>
                  <a:schemeClr val="tx1"/>
                </a:solidFill>
                <a:effectLst/>
                <a:latin typeface="+mn-lt"/>
                <a:ea typeface="+mn-ea"/>
                <a:cs typeface="+mn-cs"/>
              </a:rPr>
              <a:t>hitro</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odpade</a:t>
            </a:r>
            <a:r>
              <a:rPr lang="en-GB" sz="1200" b="0" i="0" kern="1200" dirty="0">
                <a:solidFill>
                  <a:schemeClr val="tx1"/>
                </a:solidFill>
                <a:effectLst/>
                <a:latin typeface="+mn-lt"/>
                <a:ea typeface="+mn-ea"/>
                <a:cs typeface="+mn-cs"/>
              </a:rPr>
              <a:t>.</a:t>
            </a:r>
          </a:p>
          <a:p>
            <a:r>
              <a:rPr lang="en-GB" sz="1200" b="1" i="0" kern="1200" dirty="0" err="1">
                <a:solidFill>
                  <a:schemeClr val="tx1"/>
                </a:solidFill>
                <a:effectLst/>
                <a:latin typeface="+mn-lt"/>
                <a:ea typeface="+mn-ea"/>
                <a:cs typeface="+mn-cs"/>
              </a:rPr>
              <a:t>Nizka</a:t>
            </a:r>
            <a:r>
              <a:rPr lang="en-GB" sz="1200" b="1" i="0" kern="1200" dirty="0">
                <a:solidFill>
                  <a:schemeClr val="tx1"/>
                </a:solidFill>
                <a:effectLst/>
                <a:latin typeface="+mn-lt"/>
                <a:ea typeface="+mn-ea"/>
                <a:cs typeface="+mn-cs"/>
              </a:rPr>
              <a:t> </a:t>
            </a:r>
            <a:r>
              <a:rPr lang="en-GB" sz="1200" b="1" i="0" kern="1200" dirty="0" err="1">
                <a:solidFill>
                  <a:schemeClr val="tx1"/>
                </a:solidFill>
                <a:effectLst/>
                <a:latin typeface="+mn-lt"/>
                <a:ea typeface="+mn-ea"/>
                <a:cs typeface="+mn-cs"/>
              </a:rPr>
              <a:t>merljivost</a:t>
            </a:r>
            <a:r>
              <a:rPr lang="en-GB" sz="1200" b="1" i="0" kern="1200" dirty="0">
                <a:solidFill>
                  <a:schemeClr val="tx1"/>
                </a:solidFill>
                <a:effectLst/>
                <a:latin typeface="+mn-lt"/>
                <a:ea typeface="+mn-ea"/>
                <a:cs typeface="+mn-cs"/>
              </a:rPr>
              <a:t> </a:t>
            </a:r>
            <a:r>
              <a:rPr lang="en-GB" sz="1200" b="1" i="0" kern="1200" dirty="0" err="1">
                <a:solidFill>
                  <a:schemeClr val="tx1"/>
                </a:solidFill>
                <a:effectLst/>
                <a:latin typeface="+mn-lt"/>
                <a:ea typeface="+mn-ea"/>
                <a:cs typeface="+mn-cs"/>
              </a:rPr>
              <a:t>napredka</a:t>
            </a:r>
            <a:r>
              <a:rPr lang="en-GB" sz="1200" b="0" i="0" kern="1200" dirty="0">
                <a:solidFill>
                  <a:schemeClr val="tx1"/>
                </a:solidFill>
                <a:effectLst/>
                <a:latin typeface="+mn-lt"/>
                <a:ea typeface="+mn-ea"/>
                <a:cs typeface="+mn-cs"/>
              </a:rPr>
              <a:t> pa </a:t>
            </a:r>
            <a:r>
              <a:rPr lang="en-GB" sz="1200" b="0" i="0" kern="1200" dirty="0" err="1">
                <a:solidFill>
                  <a:schemeClr val="tx1"/>
                </a:solidFill>
                <a:effectLst/>
                <a:latin typeface="+mn-lt"/>
                <a:ea typeface="+mn-ea"/>
                <a:cs typeface="+mn-cs"/>
              </a:rPr>
              <a:t>pomeni</a:t>
            </a:r>
            <a:r>
              <a:rPr lang="en-GB" sz="1200" b="0" i="0" kern="1200" dirty="0">
                <a:solidFill>
                  <a:schemeClr val="tx1"/>
                </a:solidFill>
                <a:effectLst/>
                <a:latin typeface="+mn-lt"/>
                <a:ea typeface="+mn-ea"/>
                <a:cs typeface="+mn-cs"/>
              </a:rPr>
              <a:t>, da </a:t>
            </a:r>
            <a:r>
              <a:rPr lang="en-GB" sz="1200" b="0" i="0" kern="1200" dirty="0" err="1">
                <a:solidFill>
                  <a:schemeClr val="tx1"/>
                </a:solidFill>
                <a:effectLst/>
                <a:latin typeface="+mn-lt"/>
                <a:ea typeface="+mn-ea"/>
                <a:cs typeface="+mn-cs"/>
              </a:rPr>
              <a:t>napredek</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ni</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viden</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ali</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opazen</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zato</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ni</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občutka</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uspeha</a:t>
            </a:r>
            <a:r>
              <a:rPr lang="en-GB" sz="1200" b="0" i="0" kern="1200" dirty="0">
                <a:solidFill>
                  <a:schemeClr val="tx1"/>
                </a:solidFill>
                <a:effectLst/>
                <a:latin typeface="+mn-lt"/>
                <a:ea typeface="+mn-ea"/>
                <a:cs typeface="+mn-cs"/>
              </a:rPr>
              <a:t> – </a:t>
            </a:r>
            <a:r>
              <a:rPr lang="en-GB" sz="1200" b="0" i="0" kern="1200" dirty="0" err="1">
                <a:solidFill>
                  <a:schemeClr val="tx1"/>
                </a:solidFill>
                <a:effectLst/>
                <a:latin typeface="+mn-lt"/>
                <a:ea typeface="+mn-ea"/>
                <a:cs typeface="+mn-cs"/>
              </a:rPr>
              <a:t>posledično</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pade</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motivacija</a:t>
            </a:r>
            <a:r>
              <a:rPr lang="en-GB" sz="1200" b="0" i="0" kern="1200" dirty="0">
                <a:solidFill>
                  <a:schemeClr val="tx1"/>
                </a:solidFill>
                <a:effectLst/>
                <a:latin typeface="+mn-lt"/>
                <a:ea typeface="+mn-ea"/>
                <a:cs typeface="+mn-cs"/>
              </a:rPr>
              <a:t> in </a:t>
            </a:r>
            <a:r>
              <a:rPr lang="en-GB" sz="1200" b="0" i="0" kern="1200" dirty="0" err="1">
                <a:solidFill>
                  <a:schemeClr val="tx1"/>
                </a:solidFill>
                <a:effectLst/>
                <a:latin typeface="+mn-lt"/>
                <a:ea typeface="+mn-ea"/>
                <a:cs typeface="+mn-cs"/>
              </a:rPr>
              <a:t>verjetnost</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vztrajanja</a:t>
            </a:r>
            <a:r>
              <a:rPr lang="en-GB" sz="1200" b="0" i="0" kern="1200" dirty="0">
                <a:solidFill>
                  <a:schemeClr val="tx1"/>
                </a:solidFill>
                <a:effectLst/>
                <a:latin typeface="+mn-lt"/>
                <a:ea typeface="+mn-ea"/>
                <a:cs typeface="+mn-cs"/>
              </a:rPr>
              <a:t>.</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SI" altLang="en-SI" sz="1200" b="0" i="0" u="none" strike="noStrike" cap="none" normalizeH="0" baseline="0" dirty="0">
              <a:ln>
                <a:noFill/>
              </a:ln>
              <a:solidFill>
                <a:srgbClr val="000000"/>
              </a:solidFill>
              <a:effectLst/>
              <a:latin typeface="Arial" panose="020B0604020202020204" pitchFamily="34" charset="0"/>
            </a:endParaRPr>
          </a:p>
          <a:p>
            <a:endParaRPr lang="en-SI" dirty="0"/>
          </a:p>
        </p:txBody>
      </p:sp>
      <p:sp>
        <p:nvSpPr>
          <p:cNvPr id="4" name="Slide Number Placeholder 3"/>
          <p:cNvSpPr>
            <a:spLocks noGrp="1"/>
          </p:cNvSpPr>
          <p:nvPr>
            <p:ph type="sldNum" sz="quarter" idx="5"/>
          </p:nvPr>
        </p:nvSpPr>
        <p:spPr/>
        <p:txBody>
          <a:bodyPr/>
          <a:lstStyle/>
          <a:p>
            <a:fld id="{72D44059-C968-4404-8A57-95451107C94D}" type="slidenum">
              <a:rPr lang="en-SI" smtClean="0"/>
              <a:t>31</a:t>
            </a:fld>
            <a:endParaRPr lang="en-SI"/>
          </a:p>
        </p:txBody>
      </p:sp>
    </p:spTree>
    <p:extLst>
      <p:ext uri="{BB962C8B-B14F-4D97-AF65-F5344CB8AC3E}">
        <p14:creationId xmlns:p14="http://schemas.microsoft.com/office/powerpoint/2010/main" val="37600876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Evaluated (</a:t>
            </a:r>
            <a:r>
              <a:rPr lang="en-GB" sz="1200" b="0" i="0" u="none" strike="noStrike" kern="1200" dirty="0" err="1">
                <a:solidFill>
                  <a:schemeClr val="tx1"/>
                </a:solidFill>
                <a:effectLst/>
                <a:latin typeface="+mn-lt"/>
                <a:ea typeface="+mn-ea"/>
                <a:cs typeface="+mn-cs"/>
              </a:rPr>
              <a:t>sproti</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preverjan</a:t>
            </a:r>
            <a:r>
              <a:rPr lang="en-GB" sz="1200" b="0" i="0" u="none" strike="noStrike" kern="1200" dirty="0">
                <a:solidFill>
                  <a:schemeClr val="tx1"/>
                </a:solidFill>
                <a:effectLst/>
                <a:latin typeface="+mn-lt"/>
                <a:ea typeface="+mn-ea"/>
                <a:cs typeface="+mn-cs"/>
              </a:rPr>
              <a:t>)</a:t>
            </a:r>
          </a:p>
          <a:p>
            <a:r>
              <a:rPr lang="en-GB" sz="1200" b="0" i="0" u="none" strike="noStrike" kern="1200" dirty="0">
                <a:solidFill>
                  <a:schemeClr val="tx1"/>
                </a:solidFill>
                <a:effectLst/>
                <a:latin typeface="+mn-lt"/>
                <a:ea typeface="+mn-ea"/>
                <a:cs typeface="+mn-cs"/>
              </a:rPr>
              <a:t>R — Revised (</a:t>
            </a:r>
            <a:r>
              <a:rPr lang="en-GB" sz="1200" b="0" i="0" u="none" strike="noStrike" kern="1200" dirty="0" err="1">
                <a:solidFill>
                  <a:schemeClr val="tx1"/>
                </a:solidFill>
                <a:effectLst/>
                <a:latin typeface="+mn-lt"/>
                <a:ea typeface="+mn-ea"/>
                <a:cs typeface="+mn-cs"/>
              </a:rPr>
              <a:t>prilagojen</a:t>
            </a:r>
            <a:r>
              <a:rPr lang="en-GB" sz="1200" b="0" i="0" u="none" strike="noStrike" kern="1200" dirty="0">
                <a:solidFill>
                  <a:schemeClr val="tx1"/>
                </a:solidFill>
                <a:effectLst/>
                <a:latin typeface="+mn-lt"/>
                <a:ea typeface="+mn-ea"/>
                <a:cs typeface="+mn-cs"/>
              </a:rPr>
              <a:t>)</a:t>
            </a:r>
          </a:p>
          <a:p>
            <a:endParaRPr lang="en-GB" sz="1200" b="0" i="0" u="none" strike="noStrike"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SI" altLang="en-SI" sz="1200" b="1" i="0" u="none" strike="noStrike" cap="none" normalizeH="0" baseline="0" dirty="0">
                <a:ln>
                  <a:noFill/>
                </a:ln>
                <a:solidFill>
                  <a:srgbClr val="000000"/>
                </a:solidFill>
                <a:effectLst/>
                <a:latin typeface="Arial" panose="020B0604020202020204" pitchFamily="34" charset="0"/>
              </a:rPr>
              <a:t>Implikacija:</a:t>
            </a:r>
            <a:br>
              <a:rPr kumimoji="0" lang="en-SI" altLang="en-SI" sz="1200" b="0" i="0" u="none" strike="noStrike" cap="none" normalizeH="0" baseline="0" dirty="0">
                <a:ln>
                  <a:noFill/>
                </a:ln>
                <a:solidFill>
                  <a:srgbClr val="000000"/>
                </a:solidFill>
                <a:effectLst/>
                <a:latin typeface="Arial" panose="020B0604020202020204" pitchFamily="34" charset="0"/>
              </a:rPr>
            </a:br>
            <a:r>
              <a:rPr kumimoji="0" lang="en-SI" altLang="en-SI" sz="1200" b="0" i="0" u="none" strike="noStrike" cap="none" normalizeH="0" baseline="0" dirty="0">
                <a:ln>
                  <a:noFill/>
                </a:ln>
                <a:solidFill>
                  <a:srgbClr val="000000"/>
                </a:solidFill>
                <a:effectLst/>
                <a:latin typeface="Arial" panose="020B0604020202020204" pitchFamily="34" charset="0"/>
              </a:rPr>
              <a:t>→ cilji naj bodo:</a:t>
            </a:r>
            <a:endParaRPr kumimoji="0" lang="en-SI" altLang="en-SI" sz="12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SI" altLang="en-SI" sz="1200" b="0" i="0" u="none" strike="noStrike" cap="none" normalizeH="0" baseline="0" dirty="0">
                <a:ln>
                  <a:noFill/>
                </a:ln>
                <a:solidFill>
                  <a:srgbClr val="000000"/>
                </a:solidFill>
                <a:effectLst/>
                <a:latin typeface="Arial" panose="020B0604020202020204" pitchFamily="34" charset="0"/>
              </a:rPr>
              <a:t>konkretni (kdaj, kje, koliko)</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SI" altLang="en-SI" sz="1200" b="0" i="0" u="none" strike="noStrike" cap="none" normalizeH="0" baseline="0" dirty="0">
                <a:ln>
                  <a:noFill/>
                </a:ln>
                <a:solidFill>
                  <a:srgbClr val="000000"/>
                </a:solidFill>
                <a:effectLst/>
                <a:latin typeface="Arial" panose="020B0604020202020204" pitchFamily="34" charset="0"/>
              </a:rPr>
              <a:t>merljivi</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altLang="en-SI" sz="1200" b="0" i="0" u="none" strike="noStrike" cap="none" normalizeH="0" baseline="0" dirty="0">
                <a:ln>
                  <a:noFill/>
                </a:ln>
                <a:solidFill>
                  <a:srgbClr val="000000"/>
                </a:solidFill>
                <a:effectLst/>
                <a:latin typeface="Arial" panose="020B0604020202020204" pitchFamily="34" charset="0"/>
              </a:rPr>
              <a:t>R</a:t>
            </a:r>
            <a:r>
              <a:rPr kumimoji="0" lang="en-SI" altLang="en-SI" sz="1200" b="0" i="0" u="none" strike="noStrike" cap="none" normalizeH="0" baseline="0" dirty="0">
                <a:ln>
                  <a:noFill/>
                </a:ln>
                <a:solidFill>
                  <a:srgbClr val="000000"/>
                </a:solidFill>
                <a:effectLst/>
                <a:latin typeface="Arial" panose="020B0604020202020204" pitchFamily="34" charset="0"/>
              </a:rPr>
              <a:t>ealni</a:t>
            </a:r>
          </a:p>
          <a:p>
            <a:endParaRPr lang="en-SI" dirty="0"/>
          </a:p>
        </p:txBody>
      </p:sp>
      <p:sp>
        <p:nvSpPr>
          <p:cNvPr id="4" name="Slide Number Placeholder 3"/>
          <p:cNvSpPr>
            <a:spLocks noGrp="1"/>
          </p:cNvSpPr>
          <p:nvPr>
            <p:ph type="sldNum" sz="quarter" idx="5"/>
          </p:nvPr>
        </p:nvSpPr>
        <p:spPr/>
        <p:txBody>
          <a:bodyPr/>
          <a:lstStyle/>
          <a:p>
            <a:fld id="{72D44059-C968-4404-8A57-95451107C94D}" type="slidenum">
              <a:rPr lang="en-SI" smtClean="0"/>
              <a:t>32</a:t>
            </a:fld>
            <a:endParaRPr lang="en-SI"/>
          </a:p>
        </p:txBody>
      </p:sp>
    </p:spTree>
    <p:extLst>
      <p:ext uri="{BB962C8B-B14F-4D97-AF65-F5344CB8AC3E}">
        <p14:creationId xmlns:p14="http://schemas.microsoft.com/office/powerpoint/2010/main" val="19946949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SI" altLang="en-SI" sz="2000" b="0" i="0" u="none" strike="noStrike" cap="none" normalizeH="0" baseline="0" dirty="0">
                <a:ln>
                  <a:noFill/>
                </a:ln>
                <a:effectLst/>
                <a:latin typeface="Arial" panose="020B0604020202020204" pitchFamily="34" charset="0"/>
              </a:rPr>
              <a:t>po zdrsu pride misel:</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n-SI" altLang="en-SI" sz="2000" b="0" i="0" u="none" strike="noStrike" cap="none" normalizeH="0" baseline="0" dirty="0">
                <a:ln>
                  <a:noFill/>
                </a:ln>
                <a:effectLst/>
                <a:latin typeface="Arial" panose="020B0604020202020204" pitchFamily="34" charset="0"/>
              </a:rPr>
              <a:t>“Zdaj sem že zafrknil/a, nima smisla nadaljevati”</a:t>
            </a:r>
          </a:p>
          <a:p>
            <a:endParaRPr lang="en-SI" dirty="0"/>
          </a:p>
        </p:txBody>
      </p:sp>
      <p:sp>
        <p:nvSpPr>
          <p:cNvPr id="4" name="Slide Number Placeholder 3"/>
          <p:cNvSpPr>
            <a:spLocks noGrp="1"/>
          </p:cNvSpPr>
          <p:nvPr>
            <p:ph type="sldNum" sz="quarter" idx="5"/>
          </p:nvPr>
        </p:nvSpPr>
        <p:spPr/>
        <p:txBody>
          <a:bodyPr/>
          <a:lstStyle/>
          <a:p>
            <a:fld id="{72D44059-C968-4404-8A57-95451107C94D}" type="slidenum">
              <a:rPr lang="en-SI" smtClean="0"/>
              <a:t>33</a:t>
            </a:fld>
            <a:endParaRPr lang="en-SI"/>
          </a:p>
        </p:txBody>
      </p:sp>
    </p:spTree>
    <p:extLst>
      <p:ext uri="{BB962C8B-B14F-4D97-AF65-F5344CB8AC3E}">
        <p14:creationId xmlns:p14="http://schemas.microsoft.com/office/powerpoint/2010/main" val="40283892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SI" altLang="en-SI" sz="900" b="1" i="0" u="none" strike="noStrike" cap="none" normalizeH="0" baseline="0" dirty="0">
                <a:ln>
                  <a:noFill/>
                </a:ln>
                <a:solidFill>
                  <a:srgbClr val="000000"/>
                </a:solidFill>
                <a:effectLst/>
                <a:latin typeface="Arial" panose="020B0604020202020204" pitchFamily="34" charset="0"/>
              </a:rPr>
              <a:t>a) Pravilo “naslednje priložnosti”</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SI" altLang="en-SI" sz="800" b="0" i="0" u="none" strike="noStrike" cap="none" normalizeH="0" baseline="0" dirty="0">
                <a:ln>
                  <a:noFill/>
                </a:ln>
                <a:solidFill>
                  <a:srgbClr val="000000"/>
                </a:solidFill>
                <a:effectLst/>
                <a:latin typeface="Arial" panose="020B0604020202020204" pitchFamily="34" charset="0"/>
              </a:rPr>
              <a:t>ne čakaš na:</a:t>
            </a:r>
            <a:endParaRPr kumimoji="0" lang="en-SI" altLang="en-SI" sz="1800" b="0" i="0" u="none" strike="noStrike" cap="none" normalizeH="0" baseline="0" dirty="0">
              <a:ln>
                <a:noFill/>
              </a:ln>
              <a:solidFill>
                <a:srgbClr val="000000"/>
              </a:solidFill>
              <a:effectLst/>
              <a:latin typeface="Arial" panose="020B0604020202020204" pitchFamily="34" charset="0"/>
            </a:endParaRP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n-SI" altLang="en-SI" sz="1800" b="0" i="0" u="none" strike="noStrike" cap="none" normalizeH="0" baseline="0" dirty="0">
                <a:ln>
                  <a:noFill/>
                </a:ln>
                <a:solidFill>
                  <a:srgbClr val="000000"/>
                </a:solidFill>
                <a:effectLst/>
                <a:latin typeface="Arial" panose="020B0604020202020204" pitchFamily="34" charset="0"/>
              </a:rPr>
              <a:t>ponedeljek</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n-SI" altLang="en-SI" sz="1800" b="0" i="0" u="none" strike="noStrike" cap="none" normalizeH="0" baseline="0" dirty="0">
                <a:ln>
                  <a:noFill/>
                </a:ln>
                <a:solidFill>
                  <a:srgbClr val="000000"/>
                </a:solidFill>
                <a:effectLst/>
                <a:latin typeface="Arial" panose="020B0604020202020204" pitchFamily="34" charset="0"/>
              </a:rPr>
              <a:t>nov mesec</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SI" altLang="en-SI" sz="1800" b="0" i="0" u="none" strike="noStrike" cap="none" normalizeH="0" baseline="0" dirty="0">
                <a:ln>
                  <a:noFill/>
                </a:ln>
                <a:solidFill>
                  <a:srgbClr val="000000"/>
                </a:solidFill>
                <a:effectLst/>
                <a:latin typeface="Arial" panose="020B0604020202020204" pitchFamily="34" charset="0"/>
              </a:rPr>
              <a:t>začneš </a:t>
            </a:r>
            <a:r>
              <a:rPr kumimoji="0" lang="en-SI" altLang="en-SI" sz="1800" b="1" i="0" u="none" strike="noStrike" cap="none" normalizeH="0" baseline="0" dirty="0">
                <a:ln>
                  <a:noFill/>
                </a:ln>
                <a:solidFill>
                  <a:srgbClr val="000000"/>
                </a:solidFill>
                <a:effectLst/>
                <a:latin typeface="Arial" panose="020B0604020202020204" pitchFamily="34" charset="0"/>
              </a:rPr>
              <a:t>takoj, ko je možno</a:t>
            </a:r>
            <a:endParaRPr kumimoji="0" lang="en-SI" altLang="en-SI" sz="1800" b="0" i="0" u="none" strike="noStrike" cap="none" normalizeH="0" baseline="0" dirty="0">
              <a:ln>
                <a:noFill/>
              </a:ln>
              <a:solidFill>
                <a:srgbClr val="000000"/>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SI" altLang="en-SI" sz="900" b="1" i="0" u="none" strike="noStrike" cap="none" normalizeH="0" baseline="0" dirty="0">
                <a:ln>
                  <a:noFill/>
                </a:ln>
                <a:solidFill>
                  <a:srgbClr val="000000"/>
                </a:solidFill>
                <a:effectLst/>
                <a:latin typeface="Arial" panose="020B0604020202020204" pitchFamily="34" charset="0"/>
              </a:rPr>
              <a:t>b) Zmanjšanje pritiska</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SI" altLang="en-SI" sz="800" b="0" i="0" u="none" strike="noStrike" cap="none" normalizeH="0" baseline="0" dirty="0">
                <a:ln>
                  <a:noFill/>
                </a:ln>
                <a:solidFill>
                  <a:srgbClr val="000000"/>
                </a:solidFill>
                <a:effectLst/>
                <a:latin typeface="Arial" panose="020B0604020202020204" pitchFamily="34" charset="0"/>
              </a:rPr>
              <a:t>ne vračaš se na 100 %</a:t>
            </a:r>
            <a:endParaRPr kumimoji="0" lang="en-SI" altLang="en-SI" sz="1800" b="0" i="0" u="none" strike="noStrike" cap="none" normalizeH="0" baseline="0" dirty="0">
              <a:ln>
                <a:noFill/>
              </a:ln>
              <a:solidFill>
                <a:srgbClr val="000000"/>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SI" altLang="en-SI" sz="1800" b="0" i="0" u="none" strike="noStrike" cap="none" normalizeH="0" baseline="0" dirty="0">
                <a:ln>
                  <a:noFill/>
                </a:ln>
                <a:solidFill>
                  <a:srgbClr val="000000"/>
                </a:solidFill>
                <a:effectLst/>
                <a:latin typeface="Arial" panose="020B0604020202020204" pitchFamily="34" charset="0"/>
              </a:rPr>
              <a:t>ampak:</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n-SI" altLang="en-SI" sz="1800" b="0" i="0" u="none" strike="noStrike" cap="none" normalizeH="0" baseline="0" dirty="0">
                <a:ln>
                  <a:noFill/>
                </a:ln>
                <a:solidFill>
                  <a:srgbClr val="000000"/>
                </a:solidFill>
                <a:effectLst/>
                <a:latin typeface="Arial" panose="020B0604020202020204" pitchFamily="34" charset="0"/>
              </a:rPr>
              <a:t>30–50 % intenzivnosti</a:t>
            </a:r>
          </a:p>
          <a:p>
            <a:pPr marL="0" marR="0" lvl="0" indent="0" algn="l" defTabSz="914400" rtl="0" eaLnBrk="0" fontAlgn="base" latinLnBrk="0" hangingPunct="0">
              <a:lnSpc>
                <a:spcPct val="100000"/>
              </a:lnSpc>
              <a:spcBef>
                <a:spcPct val="0"/>
              </a:spcBef>
              <a:spcAft>
                <a:spcPct val="0"/>
              </a:spcAft>
              <a:buClrTx/>
              <a:buSzTx/>
              <a:buFontTx/>
              <a:buNone/>
              <a:tabLst/>
            </a:pPr>
            <a:r>
              <a:rPr kumimoji="0" lang="en-SI" altLang="en-SI" sz="1800" b="0" i="0" u="none" strike="noStrike" cap="none" normalizeH="0" baseline="0" dirty="0">
                <a:ln>
                  <a:noFill/>
                </a:ln>
                <a:solidFill>
                  <a:srgbClr val="000000"/>
                </a:solidFill>
                <a:effectLst/>
                <a:latin typeface="Arial" panose="020B0604020202020204" pitchFamily="34" charset="0"/>
              </a:rPr>
              <a:t>👉 cilj: ponovno vzpostaviti navado, ne dokazovati forme</a:t>
            </a:r>
            <a:endParaRPr kumimoji="0" lang="en-SI" altLang="en-SI"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SI" altLang="en-SI" sz="900" b="1" i="0" u="none" strike="noStrike" cap="none" normalizeH="0" baseline="0" dirty="0">
                <a:ln>
                  <a:noFill/>
                </a:ln>
                <a:solidFill>
                  <a:srgbClr val="000000"/>
                </a:solidFill>
                <a:effectLst/>
                <a:latin typeface="Arial" panose="020B0604020202020204" pitchFamily="34" charset="0"/>
              </a:rPr>
              <a:t>c) Samosočutje (self-compassion)</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SI" altLang="en-SI" sz="800" b="0" i="0" u="none" strike="noStrike" cap="none" normalizeH="0" baseline="0" dirty="0">
                <a:ln>
                  <a:noFill/>
                </a:ln>
                <a:solidFill>
                  <a:srgbClr val="000000"/>
                </a:solidFill>
                <a:effectLst/>
                <a:latin typeface="Arial" panose="020B0604020202020204" pitchFamily="34" charset="0"/>
              </a:rPr>
              <a:t>namesto:</a:t>
            </a:r>
            <a:endParaRPr kumimoji="0" lang="en-SI" altLang="en-SI" sz="1800" b="0" i="0" u="none" strike="noStrike" cap="none" normalizeH="0" baseline="0" dirty="0">
              <a:ln>
                <a:noFill/>
              </a:ln>
              <a:solidFill>
                <a:srgbClr val="000000"/>
              </a:solidFill>
              <a:effectLst/>
              <a:latin typeface="Arial" panose="020B0604020202020204" pitchFamily="34" charset="0"/>
            </a:endParaRP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n-SI" altLang="en-SI" sz="1800" b="0" i="0" u="none" strike="noStrike" cap="none" normalizeH="0" baseline="0" dirty="0">
                <a:ln>
                  <a:noFill/>
                </a:ln>
                <a:solidFill>
                  <a:srgbClr val="000000"/>
                </a:solidFill>
                <a:effectLst/>
                <a:latin typeface="Arial" panose="020B0604020202020204" pitchFamily="34" charset="0"/>
              </a:rPr>
              <a:t>“len/a sem”</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SI" altLang="en-SI" sz="1800" b="0" i="0" u="none" strike="noStrike" cap="none" normalizeH="0" baseline="0" dirty="0">
                <a:ln>
                  <a:noFill/>
                </a:ln>
                <a:solidFill>
                  <a:srgbClr val="000000"/>
                </a:solidFill>
                <a:effectLst/>
                <a:latin typeface="Arial" panose="020B0604020202020204" pitchFamily="34" charset="0"/>
              </a:rPr>
              <a:t>raje:</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n-SI" altLang="en-SI" sz="1800" b="0" i="0" u="none" strike="noStrike" cap="none" normalizeH="0" baseline="0" dirty="0">
                <a:ln>
                  <a:noFill/>
                </a:ln>
                <a:solidFill>
                  <a:srgbClr val="000000"/>
                </a:solidFill>
                <a:effectLst/>
                <a:latin typeface="Arial" panose="020B0604020202020204" pitchFamily="34" charset="0"/>
              </a:rPr>
              <a:t>“Imel/a sem težko obdobje, zdaj nadaljujem”</a:t>
            </a:r>
          </a:p>
          <a:p>
            <a:pPr marL="0" marR="0" lvl="0" indent="0" algn="l" defTabSz="914400" rtl="0" eaLnBrk="0" fontAlgn="base" latinLnBrk="0" hangingPunct="0">
              <a:lnSpc>
                <a:spcPct val="100000"/>
              </a:lnSpc>
              <a:spcBef>
                <a:spcPct val="0"/>
              </a:spcBef>
              <a:spcAft>
                <a:spcPct val="0"/>
              </a:spcAft>
              <a:buClrTx/>
              <a:buSzTx/>
              <a:buFontTx/>
              <a:buNone/>
              <a:tabLst/>
            </a:pPr>
            <a:r>
              <a:rPr kumimoji="0" lang="en-SI" altLang="en-SI" sz="1800" b="0" i="0" u="none" strike="noStrike" cap="none" normalizeH="0" baseline="0" dirty="0">
                <a:ln>
                  <a:noFill/>
                </a:ln>
                <a:solidFill>
                  <a:srgbClr val="000000"/>
                </a:solidFill>
                <a:effectLst/>
                <a:latin typeface="Arial" panose="020B0604020202020204" pitchFamily="34" charset="0"/>
              </a:rPr>
              <a:t>👉 manj samokritike = več vztrajnosti</a:t>
            </a:r>
            <a:endParaRPr kumimoji="0" lang="en-SI" altLang="en-SI" sz="1800" b="0" i="0" u="none" strike="noStrike" cap="none" normalizeH="0" baseline="0" dirty="0">
              <a:ln>
                <a:noFill/>
              </a:ln>
              <a:solidFill>
                <a:schemeClr val="tx1"/>
              </a:solidFill>
              <a:effectLst/>
              <a:latin typeface="Arial" panose="020B0604020202020204" pitchFamily="34" charset="0"/>
            </a:endParaRPr>
          </a:p>
          <a:p>
            <a:endParaRPr lang="en-SI" dirty="0"/>
          </a:p>
        </p:txBody>
      </p:sp>
      <p:sp>
        <p:nvSpPr>
          <p:cNvPr id="4" name="Slide Number Placeholder 3"/>
          <p:cNvSpPr>
            <a:spLocks noGrp="1"/>
          </p:cNvSpPr>
          <p:nvPr>
            <p:ph type="sldNum" sz="quarter" idx="5"/>
          </p:nvPr>
        </p:nvSpPr>
        <p:spPr/>
        <p:txBody>
          <a:bodyPr/>
          <a:lstStyle/>
          <a:p>
            <a:fld id="{72D44059-C968-4404-8A57-95451107C94D}" type="slidenum">
              <a:rPr lang="en-SI" smtClean="0"/>
              <a:t>35</a:t>
            </a:fld>
            <a:endParaRPr lang="en-SI"/>
          </a:p>
        </p:txBody>
      </p:sp>
    </p:spTree>
    <p:extLst>
      <p:ext uri="{BB962C8B-B14F-4D97-AF65-F5344CB8AC3E}">
        <p14:creationId xmlns:p14="http://schemas.microsoft.com/office/powerpoint/2010/main" val="29600546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I" sz="1200" b="1" i="0" kern="1200" dirty="0">
                <a:solidFill>
                  <a:schemeClr val="tx1"/>
                </a:solidFill>
                <a:effectLst/>
                <a:latin typeface="+mn-lt"/>
                <a:ea typeface="+mn-ea"/>
                <a:cs typeface="+mn-cs"/>
              </a:rPr>
              <a:t>❌ </a:t>
            </a:r>
            <a:r>
              <a:rPr lang="en-GB" sz="1200" b="1" i="0" kern="1200" dirty="0" err="1">
                <a:solidFill>
                  <a:schemeClr val="tx1"/>
                </a:solidFill>
                <a:effectLst/>
                <a:latin typeface="+mn-lt"/>
                <a:ea typeface="+mn-ea"/>
                <a:cs typeface="+mn-cs"/>
              </a:rPr>
              <a:t>Slabi</a:t>
            </a:r>
            <a:r>
              <a:rPr lang="en-GB" sz="1200" b="1" i="0" kern="1200" dirty="0">
                <a:solidFill>
                  <a:schemeClr val="tx1"/>
                </a:solidFill>
                <a:effectLst/>
                <a:latin typeface="+mn-lt"/>
                <a:ea typeface="+mn-ea"/>
                <a:cs typeface="+mn-cs"/>
              </a:rPr>
              <a:t> </a:t>
            </a:r>
            <a:r>
              <a:rPr lang="en-GB" sz="1200" b="1" i="0" kern="1200" dirty="0" err="1">
                <a:solidFill>
                  <a:schemeClr val="tx1"/>
                </a:solidFill>
                <a:effectLst/>
                <a:latin typeface="+mn-lt"/>
                <a:ea typeface="+mn-ea"/>
                <a:cs typeface="+mn-cs"/>
              </a:rPr>
              <a:t>primeri</a:t>
            </a:r>
            <a:r>
              <a:rPr lang="en-GB" sz="1200" b="1" i="0" kern="1200" dirty="0">
                <a:solidFill>
                  <a:schemeClr val="tx1"/>
                </a:solidFill>
                <a:effectLst/>
                <a:latin typeface="+mn-lt"/>
                <a:ea typeface="+mn-ea"/>
                <a:cs typeface="+mn-cs"/>
              </a:rPr>
              <a:t>:</a:t>
            </a:r>
          </a:p>
          <a:p>
            <a:r>
              <a:rPr lang="en-GB" sz="1200" b="0" i="0" kern="1200" dirty="0">
                <a:solidFill>
                  <a:schemeClr val="tx1"/>
                </a:solidFill>
                <a:effectLst/>
                <a:latin typeface="+mn-lt"/>
                <a:ea typeface="+mn-ea"/>
                <a:cs typeface="+mn-cs"/>
              </a:rPr>
              <a:t>“</a:t>
            </a:r>
            <a:r>
              <a:rPr lang="en-GB" sz="1200" b="0" i="0" kern="1200" dirty="0" err="1">
                <a:solidFill>
                  <a:schemeClr val="tx1"/>
                </a:solidFill>
                <a:effectLst/>
                <a:latin typeface="+mn-lt"/>
                <a:ea typeface="+mn-ea"/>
                <a:cs typeface="+mn-cs"/>
              </a:rPr>
              <a:t>Začnem</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jutri</a:t>
            </a:r>
            <a:r>
              <a:rPr lang="en-GB" sz="1200" b="0" i="0" kern="1200" dirty="0">
                <a:solidFill>
                  <a:schemeClr val="tx1"/>
                </a:solidFill>
                <a:effectLst/>
                <a:latin typeface="+mn-lt"/>
                <a:ea typeface="+mn-ea"/>
                <a:cs typeface="+mn-cs"/>
              </a:rPr>
              <a:t>”</a:t>
            </a:r>
          </a:p>
          <a:p>
            <a:r>
              <a:rPr lang="en-GB" sz="1200" b="0" i="0" kern="1200" dirty="0">
                <a:solidFill>
                  <a:schemeClr val="tx1"/>
                </a:solidFill>
                <a:effectLst/>
                <a:latin typeface="+mn-lt"/>
                <a:ea typeface="+mn-ea"/>
                <a:cs typeface="+mn-cs"/>
              </a:rPr>
              <a:t>“</a:t>
            </a:r>
            <a:r>
              <a:rPr lang="en-GB" sz="1200" b="0" i="0" kern="1200" dirty="0" err="1">
                <a:solidFill>
                  <a:schemeClr val="tx1"/>
                </a:solidFill>
                <a:effectLst/>
                <a:latin typeface="+mn-lt"/>
                <a:ea typeface="+mn-ea"/>
                <a:cs typeface="+mn-cs"/>
              </a:rPr>
              <a:t>Začnem</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kmalu</a:t>
            </a:r>
            <a:r>
              <a:rPr lang="en-GB" sz="1200" b="0" i="0" kern="1200" dirty="0">
                <a:solidFill>
                  <a:schemeClr val="tx1"/>
                </a:solidFill>
                <a:effectLst/>
                <a:latin typeface="+mn-lt"/>
                <a:ea typeface="+mn-ea"/>
                <a:cs typeface="+mn-cs"/>
              </a:rPr>
              <a:t>”</a:t>
            </a:r>
          </a:p>
          <a:p>
            <a:r>
              <a:rPr lang="en-GB" sz="1200" b="0" i="0" kern="1200" dirty="0">
                <a:solidFill>
                  <a:schemeClr val="tx1"/>
                </a:solidFill>
                <a:effectLst/>
                <a:latin typeface="+mn-lt"/>
                <a:ea typeface="+mn-ea"/>
                <a:cs typeface="+mn-cs"/>
              </a:rPr>
              <a:t>“Ko </a:t>
            </a:r>
            <a:r>
              <a:rPr lang="en-GB" sz="1200" b="0" i="0" kern="1200" dirty="0" err="1">
                <a:solidFill>
                  <a:schemeClr val="tx1"/>
                </a:solidFill>
                <a:effectLst/>
                <a:latin typeface="+mn-lt"/>
                <a:ea typeface="+mn-ea"/>
                <a:cs typeface="+mn-cs"/>
              </a:rPr>
              <a:t>bom</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imel</a:t>
            </a:r>
            <a:r>
              <a:rPr lang="en-GB" sz="1200" b="0" i="0" kern="1200" dirty="0">
                <a:solidFill>
                  <a:schemeClr val="tx1"/>
                </a:solidFill>
                <a:effectLst/>
                <a:latin typeface="+mn-lt"/>
                <a:ea typeface="+mn-ea"/>
                <a:cs typeface="+mn-cs"/>
              </a:rPr>
              <a:t>/a </a:t>
            </a:r>
            <a:r>
              <a:rPr lang="en-GB" sz="1200" b="0" i="0" kern="1200" dirty="0" err="1">
                <a:solidFill>
                  <a:schemeClr val="tx1"/>
                </a:solidFill>
                <a:effectLst/>
                <a:latin typeface="+mn-lt"/>
                <a:ea typeface="+mn-ea"/>
                <a:cs typeface="+mn-cs"/>
              </a:rPr>
              <a:t>čas</a:t>
            </a:r>
            <a:r>
              <a:rPr lang="en-GB" sz="1200" b="0" i="0" kern="1200" dirty="0">
                <a:solidFill>
                  <a:schemeClr val="tx1"/>
                </a:solidFill>
                <a:effectLst/>
                <a:latin typeface="+mn-lt"/>
                <a:ea typeface="+mn-ea"/>
                <a:cs typeface="+mn-cs"/>
              </a:rPr>
              <a:t>”</a:t>
            </a:r>
          </a:p>
          <a:p>
            <a:r>
              <a:rPr lang="en-SI" sz="1200" b="1" i="0" kern="1200" dirty="0">
                <a:solidFill>
                  <a:schemeClr val="tx1"/>
                </a:solidFill>
                <a:effectLst/>
                <a:latin typeface="+mn-lt"/>
                <a:ea typeface="+mn-ea"/>
                <a:cs typeface="+mn-cs"/>
              </a:rPr>
              <a:t>✅ </a:t>
            </a:r>
            <a:r>
              <a:rPr lang="en-GB" sz="1200" b="1" i="0" kern="1200" dirty="0">
                <a:solidFill>
                  <a:schemeClr val="tx1"/>
                </a:solidFill>
                <a:effectLst/>
                <a:latin typeface="+mn-lt"/>
                <a:ea typeface="+mn-ea"/>
                <a:cs typeface="+mn-cs"/>
              </a:rPr>
              <a:t>Dobri </a:t>
            </a:r>
            <a:r>
              <a:rPr lang="en-GB" sz="1200" b="1" i="0" kern="1200" dirty="0" err="1">
                <a:solidFill>
                  <a:schemeClr val="tx1"/>
                </a:solidFill>
                <a:effectLst/>
                <a:latin typeface="+mn-lt"/>
                <a:ea typeface="+mn-ea"/>
                <a:cs typeface="+mn-cs"/>
              </a:rPr>
              <a:t>primeri</a:t>
            </a:r>
            <a:r>
              <a:rPr lang="en-GB" sz="1200" b="1" i="0" kern="1200" dirty="0">
                <a:solidFill>
                  <a:schemeClr val="tx1"/>
                </a:solidFill>
                <a:effectLst/>
                <a:latin typeface="+mn-lt"/>
                <a:ea typeface="+mn-ea"/>
                <a:cs typeface="+mn-cs"/>
              </a:rPr>
              <a:t>:</a:t>
            </a:r>
          </a:p>
          <a:p>
            <a:r>
              <a:rPr lang="en-GB" sz="1200" b="0" i="0" kern="1200" dirty="0">
                <a:solidFill>
                  <a:schemeClr val="tx1"/>
                </a:solidFill>
                <a:effectLst/>
                <a:latin typeface="+mn-lt"/>
                <a:ea typeface="+mn-ea"/>
                <a:cs typeface="+mn-cs"/>
              </a:rPr>
              <a:t>“</a:t>
            </a:r>
            <a:r>
              <a:rPr lang="en-GB" sz="1200" b="0" i="0" kern="1200" dirty="0" err="1">
                <a:solidFill>
                  <a:schemeClr val="tx1"/>
                </a:solidFill>
                <a:effectLst/>
                <a:latin typeface="+mn-lt"/>
                <a:ea typeface="+mn-ea"/>
                <a:cs typeface="+mn-cs"/>
              </a:rPr>
              <a:t>Jutri</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ob</a:t>
            </a:r>
            <a:r>
              <a:rPr lang="en-GB" sz="1200" b="0" i="0" kern="1200" dirty="0">
                <a:solidFill>
                  <a:schemeClr val="tx1"/>
                </a:solidFill>
                <a:effectLst/>
                <a:latin typeface="+mn-lt"/>
                <a:ea typeface="+mn-ea"/>
                <a:cs typeface="+mn-cs"/>
              </a:rPr>
              <a:t> 18:30 </a:t>
            </a:r>
            <a:r>
              <a:rPr lang="en-GB" sz="1200" b="0" i="0" kern="1200" dirty="0" err="1">
                <a:solidFill>
                  <a:schemeClr val="tx1"/>
                </a:solidFill>
                <a:effectLst/>
                <a:latin typeface="+mn-lt"/>
                <a:ea typeface="+mn-ea"/>
                <a:cs typeface="+mn-cs"/>
              </a:rPr>
              <a:t>grem</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na</a:t>
            </a:r>
            <a:r>
              <a:rPr lang="en-GB" sz="1200" b="0" i="0" kern="1200" dirty="0">
                <a:solidFill>
                  <a:schemeClr val="tx1"/>
                </a:solidFill>
                <a:effectLst/>
                <a:latin typeface="+mn-lt"/>
                <a:ea typeface="+mn-ea"/>
                <a:cs typeface="+mn-cs"/>
              </a:rPr>
              <a:t> 10-minutni </a:t>
            </a:r>
            <a:r>
              <a:rPr lang="en-GB" sz="1200" b="0" i="0" kern="1200" dirty="0" err="1">
                <a:solidFill>
                  <a:schemeClr val="tx1"/>
                </a:solidFill>
                <a:effectLst/>
                <a:latin typeface="+mn-lt"/>
                <a:ea typeface="+mn-ea"/>
                <a:cs typeface="+mn-cs"/>
              </a:rPr>
              <a:t>sprehod</a:t>
            </a:r>
            <a:r>
              <a:rPr lang="en-GB" sz="1200" b="0" i="0" kern="1200" dirty="0">
                <a:solidFill>
                  <a:schemeClr val="tx1"/>
                </a:solidFill>
                <a:effectLst/>
                <a:latin typeface="+mn-lt"/>
                <a:ea typeface="+mn-ea"/>
                <a:cs typeface="+mn-cs"/>
              </a:rPr>
              <a:t>.”</a:t>
            </a:r>
          </a:p>
          <a:p>
            <a:r>
              <a:rPr lang="en-GB" sz="1200" b="0" i="0" kern="1200" dirty="0">
                <a:solidFill>
                  <a:schemeClr val="tx1"/>
                </a:solidFill>
                <a:effectLst/>
                <a:latin typeface="+mn-lt"/>
                <a:ea typeface="+mn-ea"/>
                <a:cs typeface="+mn-cs"/>
              </a:rPr>
              <a:t>“V </a:t>
            </a:r>
            <a:r>
              <a:rPr lang="en-GB" sz="1200" b="0" i="0" kern="1200" dirty="0" err="1">
                <a:solidFill>
                  <a:schemeClr val="tx1"/>
                </a:solidFill>
                <a:effectLst/>
                <a:latin typeface="+mn-lt"/>
                <a:ea typeface="+mn-ea"/>
                <a:cs typeface="+mn-cs"/>
              </a:rPr>
              <a:t>sredo</a:t>
            </a:r>
            <a:r>
              <a:rPr lang="en-GB" sz="1200" b="0" i="0" kern="1200" dirty="0">
                <a:solidFill>
                  <a:schemeClr val="tx1"/>
                </a:solidFill>
                <a:effectLst/>
                <a:latin typeface="+mn-lt"/>
                <a:ea typeface="+mn-ea"/>
                <a:cs typeface="+mn-cs"/>
              </a:rPr>
              <a:t> po </a:t>
            </a:r>
            <a:r>
              <a:rPr lang="en-GB" sz="1200" b="0" i="0" kern="1200" dirty="0" err="1">
                <a:solidFill>
                  <a:schemeClr val="tx1"/>
                </a:solidFill>
                <a:effectLst/>
                <a:latin typeface="+mn-lt"/>
                <a:ea typeface="+mn-ea"/>
                <a:cs typeface="+mn-cs"/>
              </a:rPr>
              <a:t>kosilu</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naredim</a:t>
            </a:r>
            <a:r>
              <a:rPr lang="en-GB" sz="1200" b="0" i="0" kern="1200" dirty="0">
                <a:solidFill>
                  <a:schemeClr val="tx1"/>
                </a:solidFill>
                <a:effectLst/>
                <a:latin typeface="+mn-lt"/>
                <a:ea typeface="+mn-ea"/>
                <a:cs typeface="+mn-cs"/>
              </a:rPr>
              <a:t> 5 </a:t>
            </a:r>
            <a:r>
              <a:rPr lang="en-GB" sz="1200" b="0" i="0" kern="1200" dirty="0" err="1">
                <a:solidFill>
                  <a:schemeClr val="tx1"/>
                </a:solidFill>
                <a:effectLst/>
                <a:latin typeface="+mn-lt"/>
                <a:ea typeface="+mn-ea"/>
                <a:cs typeface="+mn-cs"/>
              </a:rPr>
              <a:t>minut</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raztezanja</a:t>
            </a:r>
            <a:r>
              <a:rPr lang="en-GB" sz="1200" b="0" i="0" kern="1200" dirty="0">
                <a:solidFill>
                  <a:schemeClr val="tx1"/>
                </a:solidFill>
                <a:effectLst/>
                <a:latin typeface="+mn-lt"/>
                <a:ea typeface="+mn-ea"/>
                <a:cs typeface="+mn-cs"/>
              </a:rPr>
              <a:t>.”</a:t>
            </a:r>
          </a:p>
          <a:p>
            <a:r>
              <a:rPr lang="en-GB" sz="1200" b="0" i="0" kern="1200" dirty="0">
                <a:solidFill>
                  <a:schemeClr val="tx1"/>
                </a:solidFill>
                <a:effectLst/>
                <a:latin typeface="+mn-lt"/>
                <a:ea typeface="+mn-ea"/>
                <a:cs typeface="+mn-cs"/>
              </a:rPr>
              <a:t>“V </a:t>
            </a:r>
            <a:r>
              <a:rPr lang="en-GB" sz="1200" b="0" i="0" kern="1200" dirty="0" err="1">
                <a:solidFill>
                  <a:schemeClr val="tx1"/>
                </a:solidFill>
                <a:effectLst/>
                <a:latin typeface="+mn-lt"/>
                <a:ea typeface="+mn-ea"/>
                <a:cs typeface="+mn-cs"/>
              </a:rPr>
              <a:t>ponedeljek</a:t>
            </a:r>
            <a:r>
              <a:rPr lang="en-GB" sz="1200" b="0" i="0" kern="1200" dirty="0">
                <a:solidFill>
                  <a:schemeClr val="tx1"/>
                </a:solidFill>
                <a:effectLst/>
                <a:latin typeface="+mn-lt"/>
                <a:ea typeface="+mn-ea"/>
                <a:cs typeface="+mn-cs"/>
              </a:rPr>
              <a:t> po </a:t>
            </a:r>
            <a:r>
              <a:rPr lang="en-GB" sz="1200" b="0" i="0" kern="1200" dirty="0" err="1">
                <a:solidFill>
                  <a:schemeClr val="tx1"/>
                </a:solidFill>
                <a:effectLst/>
                <a:latin typeface="+mn-lt"/>
                <a:ea typeface="+mn-ea"/>
                <a:cs typeface="+mn-cs"/>
              </a:rPr>
              <a:t>službi</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grem</a:t>
            </a:r>
            <a:r>
              <a:rPr lang="en-GB" sz="1200" b="0" i="0" kern="1200" dirty="0">
                <a:solidFill>
                  <a:schemeClr val="tx1"/>
                </a:solidFill>
                <a:effectLst/>
                <a:latin typeface="+mn-lt"/>
                <a:ea typeface="+mn-ea"/>
                <a:cs typeface="+mn-cs"/>
              </a:rPr>
              <a:t> 15 min </a:t>
            </a:r>
            <a:r>
              <a:rPr lang="en-GB" sz="1200" b="0" i="0" kern="1200" dirty="0" err="1">
                <a:solidFill>
                  <a:schemeClr val="tx1"/>
                </a:solidFill>
                <a:effectLst/>
                <a:latin typeface="+mn-lt"/>
                <a:ea typeface="+mn-ea"/>
                <a:cs typeface="+mn-cs"/>
              </a:rPr>
              <a:t>hodit</a:t>
            </a:r>
            <a:r>
              <a:rPr lang="en-GB" sz="1200" b="0" i="0" kern="1200" dirty="0">
                <a:solidFill>
                  <a:schemeClr val="tx1"/>
                </a:solidFill>
                <a:effectLst/>
                <a:latin typeface="+mn-lt"/>
                <a:ea typeface="+mn-ea"/>
                <a:cs typeface="+mn-cs"/>
              </a:rPr>
              <a:t>.”</a:t>
            </a:r>
          </a:p>
          <a:p>
            <a:r>
              <a:rPr lang="en-SI" sz="1200" b="0" i="0" kern="120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Mora </a:t>
            </a:r>
            <a:r>
              <a:rPr lang="en-GB" sz="1200" b="0" i="0" kern="1200" dirty="0" err="1">
                <a:solidFill>
                  <a:schemeClr val="tx1"/>
                </a:solidFill>
                <a:effectLst/>
                <a:latin typeface="+mn-lt"/>
                <a:ea typeface="+mn-ea"/>
                <a:cs typeface="+mn-cs"/>
              </a:rPr>
              <a:t>vsebovati</a:t>
            </a:r>
            <a:r>
              <a:rPr lang="en-GB" sz="1200" b="0" i="0" kern="1200" dirty="0">
                <a:solidFill>
                  <a:schemeClr val="tx1"/>
                </a:solidFill>
                <a:effectLst/>
                <a:latin typeface="+mn-lt"/>
                <a:ea typeface="+mn-ea"/>
                <a:cs typeface="+mn-cs"/>
              </a:rPr>
              <a:t>:</a:t>
            </a:r>
          </a:p>
          <a:p>
            <a:r>
              <a:rPr lang="en-GB" sz="1200" b="1" i="0" kern="1200" dirty="0">
                <a:solidFill>
                  <a:schemeClr val="tx1"/>
                </a:solidFill>
                <a:effectLst/>
                <a:latin typeface="+mn-lt"/>
                <a:ea typeface="+mn-ea"/>
                <a:cs typeface="+mn-cs"/>
              </a:rPr>
              <a:t>dan</a:t>
            </a:r>
            <a:endParaRPr lang="en-GB" sz="1200" b="0" i="0" kern="1200" dirty="0">
              <a:solidFill>
                <a:schemeClr val="tx1"/>
              </a:solidFill>
              <a:effectLst/>
              <a:latin typeface="+mn-lt"/>
              <a:ea typeface="+mn-ea"/>
              <a:cs typeface="+mn-cs"/>
            </a:endParaRPr>
          </a:p>
          <a:p>
            <a:r>
              <a:rPr lang="en-GB" sz="1200" b="1" i="0" kern="1200" dirty="0" err="1">
                <a:solidFill>
                  <a:schemeClr val="tx1"/>
                </a:solidFill>
                <a:effectLst/>
                <a:latin typeface="+mn-lt"/>
                <a:ea typeface="+mn-ea"/>
                <a:cs typeface="+mn-cs"/>
              </a:rPr>
              <a:t>uro</a:t>
            </a:r>
            <a:r>
              <a:rPr lang="en-GB" sz="1200" b="1" i="0" kern="1200" dirty="0">
                <a:solidFill>
                  <a:schemeClr val="tx1"/>
                </a:solidFill>
                <a:effectLst/>
                <a:latin typeface="+mn-lt"/>
                <a:ea typeface="+mn-ea"/>
                <a:cs typeface="+mn-cs"/>
              </a:rPr>
              <a:t> </a:t>
            </a:r>
            <a:r>
              <a:rPr lang="en-GB" sz="1200" b="1" i="0" kern="1200" dirty="0" err="1">
                <a:solidFill>
                  <a:schemeClr val="tx1"/>
                </a:solidFill>
                <a:effectLst/>
                <a:latin typeface="+mn-lt"/>
                <a:ea typeface="+mn-ea"/>
                <a:cs typeface="+mn-cs"/>
              </a:rPr>
              <a:t>ali</a:t>
            </a:r>
            <a:r>
              <a:rPr lang="en-GB" sz="1200" b="1" i="0" kern="1200" dirty="0">
                <a:solidFill>
                  <a:schemeClr val="tx1"/>
                </a:solidFill>
                <a:effectLst/>
                <a:latin typeface="+mn-lt"/>
                <a:ea typeface="+mn-ea"/>
                <a:cs typeface="+mn-cs"/>
              </a:rPr>
              <a:t> </a:t>
            </a:r>
            <a:r>
              <a:rPr lang="en-GB" sz="1200" b="1" i="0" kern="1200" dirty="0" err="1">
                <a:solidFill>
                  <a:schemeClr val="tx1"/>
                </a:solidFill>
                <a:effectLst/>
                <a:latin typeface="+mn-lt"/>
                <a:ea typeface="+mn-ea"/>
                <a:cs typeface="+mn-cs"/>
              </a:rPr>
              <a:t>sprožilec</a:t>
            </a:r>
            <a:endParaRPr lang="en-GB" sz="1200" b="0" i="0" kern="1200" dirty="0">
              <a:solidFill>
                <a:schemeClr val="tx1"/>
              </a:solidFill>
              <a:effectLst/>
              <a:latin typeface="+mn-lt"/>
              <a:ea typeface="+mn-ea"/>
              <a:cs typeface="+mn-cs"/>
            </a:endParaRPr>
          </a:p>
          <a:p>
            <a:r>
              <a:rPr lang="en-GB" sz="1200" b="1" i="0" kern="1200" dirty="0" err="1">
                <a:solidFill>
                  <a:schemeClr val="tx1"/>
                </a:solidFill>
                <a:effectLst/>
                <a:latin typeface="+mn-lt"/>
                <a:ea typeface="+mn-ea"/>
                <a:cs typeface="+mn-cs"/>
              </a:rPr>
              <a:t>aktivnost</a:t>
            </a:r>
            <a:endParaRPr lang="en-GB" sz="1200" b="0" i="0" kern="1200" dirty="0">
              <a:solidFill>
                <a:schemeClr val="tx1"/>
              </a:solidFill>
              <a:effectLst/>
              <a:latin typeface="+mn-lt"/>
              <a:ea typeface="+mn-ea"/>
              <a:cs typeface="+mn-cs"/>
            </a:endParaRPr>
          </a:p>
          <a:p>
            <a:endParaRPr lang="en-SI" dirty="0"/>
          </a:p>
        </p:txBody>
      </p:sp>
      <p:sp>
        <p:nvSpPr>
          <p:cNvPr id="4" name="Slide Number Placeholder 3"/>
          <p:cNvSpPr>
            <a:spLocks noGrp="1"/>
          </p:cNvSpPr>
          <p:nvPr>
            <p:ph type="sldNum" sz="quarter" idx="5"/>
          </p:nvPr>
        </p:nvSpPr>
        <p:spPr/>
        <p:txBody>
          <a:bodyPr/>
          <a:lstStyle/>
          <a:p>
            <a:fld id="{72D44059-C968-4404-8A57-95451107C94D}" type="slidenum">
              <a:rPr lang="en-SI" smtClean="0"/>
              <a:t>36</a:t>
            </a:fld>
            <a:endParaRPr lang="en-SI"/>
          </a:p>
        </p:txBody>
      </p:sp>
    </p:spTree>
    <p:extLst>
      <p:ext uri="{BB962C8B-B14F-4D97-AF65-F5344CB8AC3E}">
        <p14:creationId xmlns:p14="http://schemas.microsoft.com/office/powerpoint/2010/main" val="9100303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a:t>
            </a:r>
            <a:r>
              <a:rPr lang="en-SI" dirty="0"/>
              <a:t>dealno okno – sam še to naredim, potem bom lahko ALI bom zvečer, bom potem…</a:t>
            </a:r>
          </a:p>
        </p:txBody>
      </p:sp>
      <p:sp>
        <p:nvSpPr>
          <p:cNvPr id="4" name="Slide Number Placeholder 3"/>
          <p:cNvSpPr>
            <a:spLocks noGrp="1"/>
          </p:cNvSpPr>
          <p:nvPr>
            <p:ph type="sldNum" sz="quarter" idx="5"/>
          </p:nvPr>
        </p:nvSpPr>
        <p:spPr/>
        <p:txBody>
          <a:bodyPr/>
          <a:lstStyle/>
          <a:p>
            <a:fld id="{72D44059-C968-4404-8A57-95451107C94D}" type="slidenum">
              <a:rPr lang="en-SI" smtClean="0"/>
              <a:t>8</a:t>
            </a:fld>
            <a:endParaRPr lang="en-SI"/>
          </a:p>
        </p:txBody>
      </p:sp>
    </p:spTree>
    <p:extLst>
      <p:ext uri="{BB962C8B-B14F-4D97-AF65-F5344CB8AC3E}">
        <p14:creationId xmlns:p14="http://schemas.microsoft.com/office/powerpoint/2010/main" val="2852421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a:t>
            </a:r>
            <a:r>
              <a:rPr lang="en-GB" sz="1200" b="0" i="0" u="none" strike="noStrike" kern="1200" dirty="0" err="1">
                <a:solidFill>
                  <a:schemeClr val="tx1"/>
                </a:solidFill>
                <a:effectLst/>
                <a:latin typeface="+mn-lt"/>
                <a:ea typeface="+mn-ea"/>
                <a:cs typeface="+mn-cs"/>
              </a:rPr>
              <a:t>Če</a:t>
            </a:r>
            <a:r>
              <a:rPr lang="en-GB" sz="1200" b="0" i="0" u="none" strike="noStrike" kern="1200" dirty="0">
                <a:solidFill>
                  <a:schemeClr val="tx1"/>
                </a:solidFill>
                <a:effectLst/>
                <a:latin typeface="+mn-lt"/>
                <a:ea typeface="+mn-ea"/>
                <a:cs typeface="+mn-cs"/>
              </a:rPr>
              <a:t> ne </a:t>
            </a:r>
            <a:r>
              <a:rPr lang="en-GB" sz="1200" b="0" i="0" u="none" strike="noStrike" kern="1200" dirty="0" err="1">
                <a:solidFill>
                  <a:schemeClr val="tx1"/>
                </a:solidFill>
                <a:effectLst/>
                <a:latin typeface="+mn-lt"/>
                <a:ea typeface="+mn-ea"/>
                <a:cs typeface="+mn-cs"/>
              </a:rPr>
              <a:t>veš</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točno</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kdaj</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začneš</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zelo</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verjetno</a:t>
            </a:r>
            <a:r>
              <a:rPr lang="en-GB" sz="1200" b="0" i="0" u="none" strike="noStrike" kern="1200" dirty="0">
                <a:solidFill>
                  <a:schemeClr val="tx1"/>
                </a:solidFill>
                <a:effectLst/>
                <a:latin typeface="+mn-lt"/>
                <a:ea typeface="+mn-ea"/>
                <a:cs typeface="+mn-cs"/>
              </a:rPr>
              <a:t> ne </a:t>
            </a:r>
            <a:r>
              <a:rPr lang="en-GB" sz="1200" b="0" i="0" u="none" strike="noStrike" kern="1200" dirty="0" err="1">
                <a:solidFill>
                  <a:schemeClr val="tx1"/>
                </a:solidFill>
                <a:effectLst/>
                <a:latin typeface="+mn-lt"/>
                <a:ea typeface="+mn-ea"/>
                <a:cs typeface="+mn-cs"/>
              </a:rPr>
              <a:t>boš</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začel</a:t>
            </a:r>
            <a:r>
              <a:rPr lang="en-GB" sz="1200" b="0" i="0" u="none" strike="noStrike" kern="1200" dirty="0">
                <a:solidFill>
                  <a:schemeClr val="tx1"/>
                </a:solidFill>
                <a:effectLst/>
                <a:latin typeface="+mn-lt"/>
                <a:ea typeface="+mn-ea"/>
                <a:cs typeface="+mn-cs"/>
              </a:rPr>
              <a:t>/a.</a:t>
            </a:r>
          </a:p>
          <a:p>
            <a:endParaRPr lang="en-SI" sz="1200" b="1" i="0" kern="1200" dirty="0">
              <a:solidFill>
                <a:schemeClr val="tx1"/>
              </a:solidFill>
              <a:effectLst/>
              <a:latin typeface="+mn-lt"/>
              <a:ea typeface="+mn-ea"/>
              <a:cs typeface="+mn-cs"/>
            </a:endParaRPr>
          </a:p>
          <a:p>
            <a:r>
              <a:rPr lang="en-SI" sz="1200" b="1" i="0" kern="1200" dirty="0">
                <a:solidFill>
                  <a:schemeClr val="tx1"/>
                </a:solidFill>
                <a:effectLst/>
                <a:latin typeface="+mn-lt"/>
                <a:ea typeface="+mn-ea"/>
                <a:cs typeface="+mn-cs"/>
              </a:rPr>
              <a:t>❌ </a:t>
            </a:r>
            <a:r>
              <a:rPr lang="en-GB" sz="1200" b="1" i="0" kern="1200" dirty="0" err="1">
                <a:solidFill>
                  <a:schemeClr val="tx1"/>
                </a:solidFill>
                <a:effectLst/>
                <a:latin typeface="+mn-lt"/>
                <a:ea typeface="+mn-ea"/>
                <a:cs typeface="+mn-cs"/>
              </a:rPr>
              <a:t>Slabi</a:t>
            </a:r>
            <a:r>
              <a:rPr lang="en-GB" sz="1200" b="1" i="0" kern="1200" dirty="0">
                <a:solidFill>
                  <a:schemeClr val="tx1"/>
                </a:solidFill>
                <a:effectLst/>
                <a:latin typeface="+mn-lt"/>
                <a:ea typeface="+mn-ea"/>
                <a:cs typeface="+mn-cs"/>
              </a:rPr>
              <a:t> </a:t>
            </a:r>
            <a:r>
              <a:rPr lang="en-GB" sz="1200" b="1" i="0" kern="1200" dirty="0" err="1">
                <a:solidFill>
                  <a:schemeClr val="tx1"/>
                </a:solidFill>
                <a:effectLst/>
                <a:latin typeface="+mn-lt"/>
                <a:ea typeface="+mn-ea"/>
                <a:cs typeface="+mn-cs"/>
              </a:rPr>
              <a:t>primeri</a:t>
            </a:r>
            <a:r>
              <a:rPr lang="en-GB" sz="1200" b="1" i="0" kern="1200" dirty="0">
                <a:solidFill>
                  <a:schemeClr val="tx1"/>
                </a:solidFill>
                <a:effectLst/>
                <a:latin typeface="+mn-lt"/>
                <a:ea typeface="+mn-ea"/>
                <a:cs typeface="+mn-cs"/>
              </a:rPr>
              <a:t>:</a:t>
            </a:r>
          </a:p>
          <a:p>
            <a:r>
              <a:rPr lang="en-GB" sz="1200" b="0" i="0" kern="1200" dirty="0">
                <a:solidFill>
                  <a:schemeClr val="tx1"/>
                </a:solidFill>
                <a:effectLst/>
                <a:latin typeface="+mn-lt"/>
                <a:ea typeface="+mn-ea"/>
                <a:cs typeface="+mn-cs"/>
              </a:rPr>
              <a:t>“</a:t>
            </a:r>
            <a:r>
              <a:rPr lang="en-GB" sz="1200" b="0" i="0" kern="1200" dirty="0" err="1">
                <a:solidFill>
                  <a:schemeClr val="tx1"/>
                </a:solidFill>
                <a:effectLst/>
                <a:latin typeface="+mn-lt"/>
                <a:ea typeface="+mn-ea"/>
                <a:cs typeface="+mn-cs"/>
              </a:rPr>
              <a:t>Začnem</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jutri</a:t>
            </a:r>
            <a:r>
              <a:rPr lang="en-GB" sz="1200" b="0" i="0" kern="1200" dirty="0">
                <a:solidFill>
                  <a:schemeClr val="tx1"/>
                </a:solidFill>
                <a:effectLst/>
                <a:latin typeface="+mn-lt"/>
                <a:ea typeface="+mn-ea"/>
                <a:cs typeface="+mn-cs"/>
              </a:rPr>
              <a:t>”</a:t>
            </a:r>
          </a:p>
          <a:p>
            <a:r>
              <a:rPr lang="en-GB" sz="1200" b="0" i="0" kern="1200" dirty="0">
                <a:solidFill>
                  <a:schemeClr val="tx1"/>
                </a:solidFill>
                <a:effectLst/>
                <a:latin typeface="+mn-lt"/>
                <a:ea typeface="+mn-ea"/>
                <a:cs typeface="+mn-cs"/>
              </a:rPr>
              <a:t>“</a:t>
            </a:r>
            <a:r>
              <a:rPr lang="en-GB" sz="1200" b="0" i="0" kern="1200" dirty="0" err="1">
                <a:solidFill>
                  <a:schemeClr val="tx1"/>
                </a:solidFill>
                <a:effectLst/>
                <a:latin typeface="+mn-lt"/>
                <a:ea typeface="+mn-ea"/>
                <a:cs typeface="+mn-cs"/>
              </a:rPr>
              <a:t>Začnem</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kmalu</a:t>
            </a:r>
            <a:r>
              <a:rPr lang="en-GB" sz="1200" b="0" i="0" kern="1200" dirty="0">
                <a:solidFill>
                  <a:schemeClr val="tx1"/>
                </a:solidFill>
                <a:effectLst/>
                <a:latin typeface="+mn-lt"/>
                <a:ea typeface="+mn-ea"/>
                <a:cs typeface="+mn-cs"/>
              </a:rPr>
              <a:t>”</a:t>
            </a:r>
          </a:p>
          <a:p>
            <a:r>
              <a:rPr lang="en-GB" sz="1200" b="0" i="0" kern="1200" dirty="0">
                <a:solidFill>
                  <a:schemeClr val="tx1"/>
                </a:solidFill>
                <a:effectLst/>
                <a:latin typeface="+mn-lt"/>
                <a:ea typeface="+mn-ea"/>
                <a:cs typeface="+mn-cs"/>
              </a:rPr>
              <a:t>“Ko </a:t>
            </a:r>
            <a:r>
              <a:rPr lang="en-GB" sz="1200" b="0" i="0" kern="1200" dirty="0" err="1">
                <a:solidFill>
                  <a:schemeClr val="tx1"/>
                </a:solidFill>
                <a:effectLst/>
                <a:latin typeface="+mn-lt"/>
                <a:ea typeface="+mn-ea"/>
                <a:cs typeface="+mn-cs"/>
              </a:rPr>
              <a:t>bom</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imel</a:t>
            </a:r>
            <a:r>
              <a:rPr lang="en-GB" sz="1200" b="0" i="0" kern="1200" dirty="0">
                <a:solidFill>
                  <a:schemeClr val="tx1"/>
                </a:solidFill>
                <a:effectLst/>
                <a:latin typeface="+mn-lt"/>
                <a:ea typeface="+mn-ea"/>
                <a:cs typeface="+mn-cs"/>
              </a:rPr>
              <a:t>/a </a:t>
            </a:r>
            <a:r>
              <a:rPr lang="en-GB" sz="1200" b="0" i="0" kern="1200" dirty="0" err="1">
                <a:solidFill>
                  <a:schemeClr val="tx1"/>
                </a:solidFill>
                <a:effectLst/>
                <a:latin typeface="+mn-lt"/>
                <a:ea typeface="+mn-ea"/>
                <a:cs typeface="+mn-cs"/>
              </a:rPr>
              <a:t>čas</a:t>
            </a:r>
            <a:r>
              <a:rPr lang="en-GB" sz="1200" b="0" i="0" kern="1200" dirty="0">
                <a:solidFill>
                  <a:schemeClr val="tx1"/>
                </a:solidFill>
                <a:effectLst/>
                <a:latin typeface="+mn-lt"/>
                <a:ea typeface="+mn-ea"/>
                <a:cs typeface="+mn-cs"/>
              </a:rPr>
              <a:t>”</a:t>
            </a:r>
          </a:p>
          <a:p>
            <a:r>
              <a:rPr lang="en-SI" sz="1200" b="1" i="0" kern="1200" dirty="0">
                <a:solidFill>
                  <a:schemeClr val="tx1"/>
                </a:solidFill>
                <a:effectLst/>
                <a:latin typeface="+mn-lt"/>
                <a:ea typeface="+mn-ea"/>
                <a:cs typeface="+mn-cs"/>
              </a:rPr>
              <a:t>✅ </a:t>
            </a:r>
            <a:r>
              <a:rPr lang="en-GB" sz="1200" b="1" i="0" kern="1200" dirty="0">
                <a:solidFill>
                  <a:schemeClr val="tx1"/>
                </a:solidFill>
                <a:effectLst/>
                <a:latin typeface="+mn-lt"/>
                <a:ea typeface="+mn-ea"/>
                <a:cs typeface="+mn-cs"/>
              </a:rPr>
              <a:t>Dobri </a:t>
            </a:r>
            <a:r>
              <a:rPr lang="en-GB" sz="1200" b="1" i="0" kern="1200" dirty="0" err="1">
                <a:solidFill>
                  <a:schemeClr val="tx1"/>
                </a:solidFill>
                <a:effectLst/>
                <a:latin typeface="+mn-lt"/>
                <a:ea typeface="+mn-ea"/>
                <a:cs typeface="+mn-cs"/>
              </a:rPr>
              <a:t>primeri</a:t>
            </a:r>
            <a:r>
              <a:rPr lang="en-GB" sz="1200" b="1" i="0" kern="1200" dirty="0">
                <a:solidFill>
                  <a:schemeClr val="tx1"/>
                </a:solidFill>
                <a:effectLst/>
                <a:latin typeface="+mn-lt"/>
                <a:ea typeface="+mn-ea"/>
                <a:cs typeface="+mn-cs"/>
              </a:rPr>
              <a:t>:</a:t>
            </a:r>
          </a:p>
          <a:p>
            <a:r>
              <a:rPr lang="en-GB" sz="1200" b="0" i="0" kern="1200" dirty="0">
                <a:solidFill>
                  <a:schemeClr val="tx1"/>
                </a:solidFill>
                <a:effectLst/>
                <a:latin typeface="+mn-lt"/>
                <a:ea typeface="+mn-ea"/>
                <a:cs typeface="+mn-cs"/>
              </a:rPr>
              <a:t>“</a:t>
            </a:r>
            <a:r>
              <a:rPr lang="en-GB" sz="1200" b="0" i="0" kern="1200" dirty="0" err="1">
                <a:solidFill>
                  <a:schemeClr val="tx1"/>
                </a:solidFill>
                <a:effectLst/>
                <a:latin typeface="+mn-lt"/>
                <a:ea typeface="+mn-ea"/>
                <a:cs typeface="+mn-cs"/>
              </a:rPr>
              <a:t>Jutri</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ob</a:t>
            </a:r>
            <a:r>
              <a:rPr lang="en-GB" sz="1200" b="0" i="0" kern="1200" dirty="0">
                <a:solidFill>
                  <a:schemeClr val="tx1"/>
                </a:solidFill>
                <a:effectLst/>
                <a:latin typeface="+mn-lt"/>
                <a:ea typeface="+mn-ea"/>
                <a:cs typeface="+mn-cs"/>
              </a:rPr>
              <a:t> 18:30 </a:t>
            </a:r>
            <a:r>
              <a:rPr lang="en-GB" sz="1200" b="0" i="0" kern="1200" dirty="0" err="1">
                <a:solidFill>
                  <a:schemeClr val="tx1"/>
                </a:solidFill>
                <a:effectLst/>
                <a:latin typeface="+mn-lt"/>
                <a:ea typeface="+mn-ea"/>
                <a:cs typeface="+mn-cs"/>
              </a:rPr>
              <a:t>grem</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na</a:t>
            </a:r>
            <a:r>
              <a:rPr lang="en-GB" sz="1200" b="0" i="0" kern="1200" dirty="0">
                <a:solidFill>
                  <a:schemeClr val="tx1"/>
                </a:solidFill>
                <a:effectLst/>
                <a:latin typeface="+mn-lt"/>
                <a:ea typeface="+mn-ea"/>
                <a:cs typeface="+mn-cs"/>
              </a:rPr>
              <a:t> 10-minutni </a:t>
            </a:r>
            <a:r>
              <a:rPr lang="en-GB" sz="1200" b="0" i="0" kern="1200" dirty="0" err="1">
                <a:solidFill>
                  <a:schemeClr val="tx1"/>
                </a:solidFill>
                <a:effectLst/>
                <a:latin typeface="+mn-lt"/>
                <a:ea typeface="+mn-ea"/>
                <a:cs typeface="+mn-cs"/>
              </a:rPr>
              <a:t>sprehod</a:t>
            </a:r>
            <a:r>
              <a:rPr lang="en-GB" sz="1200" b="0" i="0" kern="1200" dirty="0">
                <a:solidFill>
                  <a:schemeClr val="tx1"/>
                </a:solidFill>
                <a:effectLst/>
                <a:latin typeface="+mn-lt"/>
                <a:ea typeface="+mn-ea"/>
                <a:cs typeface="+mn-cs"/>
              </a:rPr>
              <a:t> po </a:t>
            </a:r>
            <a:r>
              <a:rPr lang="en-GB" sz="1200" b="0" i="0" kern="1200" dirty="0" err="1">
                <a:solidFill>
                  <a:schemeClr val="tx1"/>
                </a:solidFill>
                <a:effectLst/>
                <a:latin typeface="+mn-lt"/>
                <a:ea typeface="+mn-ea"/>
                <a:cs typeface="+mn-cs"/>
              </a:rPr>
              <a:t>dvorišču</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okrog</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blokov</a:t>
            </a:r>
            <a:r>
              <a:rPr lang="en-GB" sz="1200" b="0" i="0" kern="1200" dirty="0">
                <a:solidFill>
                  <a:schemeClr val="tx1"/>
                </a:solidFill>
                <a:effectLst/>
                <a:latin typeface="+mn-lt"/>
                <a:ea typeface="+mn-ea"/>
                <a:cs typeface="+mn-cs"/>
              </a:rPr>
              <a:t>.”</a:t>
            </a:r>
          </a:p>
          <a:p>
            <a:r>
              <a:rPr lang="en-GB" sz="1200" b="0" i="0" kern="1200" dirty="0">
                <a:solidFill>
                  <a:schemeClr val="tx1"/>
                </a:solidFill>
                <a:effectLst/>
                <a:latin typeface="+mn-lt"/>
                <a:ea typeface="+mn-ea"/>
                <a:cs typeface="+mn-cs"/>
              </a:rPr>
              <a:t>“V </a:t>
            </a:r>
            <a:r>
              <a:rPr lang="en-GB" sz="1200" b="0" i="0" kern="1200" dirty="0" err="1">
                <a:solidFill>
                  <a:schemeClr val="tx1"/>
                </a:solidFill>
                <a:effectLst/>
                <a:latin typeface="+mn-lt"/>
                <a:ea typeface="+mn-ea"/>
                <a:cs typeface="+mn-cs"/>
              </a:rPr>
              <a:t>sredo</a:t>
            </a:r>
            <a:r>
              <a:rPr lang="en-GB" sz="1200" b="0" i="0" kern="1200" dirty="0">
                <a:solidFill>
                  <a:schemeClr val="tx1"/>
                </a:solidFill>
                <a:effectLst/>
                <a:latin typeface="+mn-lt"/>
                <a:ea typeface="+mn-ea"/>
                <a:cs typeface="+mn-cs"/>
              </a:rPr>
              <a:t> po </a:t>
            </a:r>
            <a:r>
              <a:rPr lang="en-GB" sz="1200" b="0" i="0" kern="1200" dirty="0" err="1">
                <a:solidFill>
                  <a:schemeClr val="tx1"/>
                </a:solidFill>
                <a:effectLst/>
                <a:latin typeface="+mn-lt"/>
                <a:ea typeface="+mn-ea"/>
                <a:cs typeface="+mn-cs"/>
              </a:rPr>
              <a:t>kosilu</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naredim</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doma</a:t>
            </a:r>
            <a:r>
              <a:rPr lang="en-GB" sz="1200" b="0" i="0" kern="1200" dirty="0">
                <a:solidFill>
                  <a:schemeClr val="tx1"/>
                </a:solidFill>
                <a:effectLst/>
                <a:latin typeface="+mn-lt"/>
                <a:ea typeface="+mn-ea"/>
                <a:cs typeface="+mn-cs"/>
              </a:rPr>
              <a:t> 5 </a:t>
            </a:r>
            <a:r>
              <a:rPr lang="en-GB" sz="1200" b="0" i="0" kern="1200" dirty="0" err="1">
                <a:solidFill>
                  <a:schemeClr val="tx1"/>
                </a:solidFill>
                <a:effectLst/>
                <a:latin typeface="+mn-lt"/>
                <a:ea typeface="+mn-ea"/>
                <a:cs typeface="+mn-cs"/>
              </a:rPr>
              <a:t>minut</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raztezanja</a:t>
            </a:r>
            <a:r>
              <a:rPr lang="en-GB" sz="1200" b="0" i="0" kern="1200" dirty="0">
                <a:solidFill>
                  <a:schemeClr val="tx1"/>
                </a:solidFill>
                <a:effectLst/>
                <a:latin typeface="+mn-lt"/>
                <a:ea typeface="+mn-ea"/>
                <a:cs typeface="+mn-cs"/>
              </a:rPr>
              <a:t>.”</a:t>
            </a:r>
          </a:p>
          <a:p>
            <a:r>
              <a:rPr lang="en-GB" sz="1200" b="0" i="0" kern="1200" dirty="0">
                <a:solidFill>
                  <a:schemeClr val="tx1"/>
                </a:solidFill>
                <a:effectLst/>
                <a:latin typeface="+mn-lt"/>
                <a:ea typeface="+mn-ea"/>
                <a:cs typeface="+mn-cs"/>
              </a:rPr>
              <a:t>“V </a:t>
            </a:r>
            <a:r>
              <a:rPr lang="en-GB" sz="1200" b="0" i="0" kern="1200" dirty="0" err="1">
                <a:solidFill>
                  <a:schemeClr val="tx1"/>
                </a:solidFill>
                <a:effectLst/>
                <a:latin typeface="+mn-lt"/>
                <a:ea typeface="+mn-ea"/>
                <a:cs typeface="+mn-cs"/>
              </a:rPr>
              <a:t>ponedeljek</a:t>
            </a:r>
            <a:r>
              <a:rPr lang="en-GB" sz="1200" b="0" i="0" kern="1200" dirty="0">
                <a:solidFill>
                  <a:schemeClr val="tx1"/>
                </a:solidFill>
                <a:effectLst/>
                <a:latin typeface="+mn-lt"/>
                <a:ea typeface="+mn-ea"/>
                <a:cs typeface="+mn-cs"/>
              </a:rPr>
              <a:t> po </a:t>
            </a:r>
            <a:r>
              <a:rPr lang="en-GB" sz="1200" b="0" i="0" kern="1200" dirty="0" err="1">
                <a:solidFill>
                  <a:schemeClr val="tx1"/>
                </a:solidFill>
                <a:effectLst/>
                <a:latin typeface="+mn-lt"/>
                <a:ea typeface="+mn-ea"/>
                <a:cs typeface="+mn-cs"/>
              </a:rPr>
              <a:t>službi</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grem</a:t>
            </a:r>
            <a:r>
              <a:rPr lang="en-GB" sz="1200" b="0" i="0" kern="1200" dirty="0">
                <a:solidFill>
                  <a:schemeClr val="tx1"/>
                </a:solidFill>
                <a:effectLst/>
                <a:latin typeface="+mn-lt"/>
                <a:ea typeface="+mn-ea"/>
                <a:cs typeface="+mn-cs"/>
              </a:rPr>
              <a:t> 15 min </a:t>
            </a:r>
            <a:r>
              <a:rPr lang="en-GB" sz="1200" b="0" i="0" kern="1200" dirty="0" err="1">
                <a:solidFill>
                  <a:schemeClr val="tx1"/>
                </a:solidFill>
                <a:effectLst/>
                <a:latin typeface="+mn-lt"/>
                <a:ea typeface="+mn-ea"/>
                <a:cs typeface="+mn-cs"/>
              </a:rPr>
              <a:t>hodit</a:t>
            </a:r>
            <a:r>
              <a:rPr lang="en-GB" sz="1200" b="0" i="0" kern="1200" dirty="0">
                <a:solidFill>
                  <a:schemeClr val="tx1"/>
                </a:solidFill>
                <a:effectLst/>
                <a:latin typeface="+mn-lt"/>
                <a:ea typeface="+mn-ea"/>
                <a:cs typeface="+mn-cs"/>
              </a:rPr>
              <a:t> v Tivoli.”</a:t>
            </a:r>
          </a:p>
          <a:p>
            <a:endParaRPr lang="en-SI" dirty="0"/>
          </a:p>
        </p:txBody>
      </p:sp>
      <p:sp>
        <p:nvSpPr>
          <p:cNvPr id="4" name="Slide Number Placeholder 3"/>
          <p:cNvSpPr>
            <a:spLocks noGrp="1"/>
          </p:cNvSpPr>
          <p:nvPr>
            <p:ph type="sldNum" sz="quarter" idx="5"/>
          </p:nvPr>
        </p:nvSpPr>
        <p:spPr/>
        <p:txBody>
          <a:bodyPr/>
          <a:lstStyle/>
          <a:p>
            <a:fld id="{72D44059-C968-4404-8A57-95451107C94D}" type="slidenum">
              <a:rPr lang="en-SI" smtClean="0"/>
              <a:t>9</a:t>
            </a:fld>
            <a:endParaRPr lang="en-SI"/>
          </a:p>
        </p:txBody>
      </p:sp>
    </p:spTree>
    <p:extLst>
      <p:ext uri="{BB962C8B-B14F-4D97-AF65-F5344CB8AC3E}">
        <p14:creationId xmlns:p14="http://schemas.microsoft.com/office/powerpoint/2010/main" val="6618421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err="1">
                <a:solidFill>
                  <a:schemeClr val="tx1"/>
                </a:solidFill>
                <a:effectLst/>
                <a:latin typeface="+mn-lt"/>
                <a:ea typeface="+mn-ea"/>
                <a:cs typeface="+mn-cs"/>
              </a:rPr>
              <a:t>Notranja</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intrinzična</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motivacija</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pomeni</a:t>
            </a:r>
            <a:r>
              <a:rPr lang="en-GB" sz="1200" b="0" i="0" u="none" strike="noStrike" kern="1200" dirty="0">
                <a:solidFill>
                  <a:schemeClr val="tx1"/>
                </a:solidFill>
                <a:effectLst/>
                <a:latin typeface="+mn-lt"/>
                <a:ea typeface="+mn-ea"/>
                <a:cs typeface="+mn-cs"/>
              </a:rPr>
              <a:t>, da </a:t>
            </a:r>
            <a:r>
              <a:rPr lang="en-GB" sz="1200" b="0" i="0" u="none" strike="noStrike" kern="1200" dirty="0" err="1">
                <a:solidFill>
                  <a:schemeClr val="tx1"/>
                </a:solidFill>
                <a:effectLst/>
                <a:latin typeface="+mn-lt"/>
                <a:ea typeface="+mn-ea"/>
                <a:cs typeface="+mn-cs"/>
              </a:rPr>
              <a:t>posameznik</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izvaja</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dejavnost</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zaradi</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lastnega</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interesa</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užitka</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ali</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občutka</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smisla</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npr</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gibanje</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ker</a:t>
            </a:r>
            <a:r>
              <a:rPr lang="en-GB" sz="1200" b="0" i="0" u="none" strike="noStrike" kern="1200" dirty="0">
                <a:solidFill>
                  <a:schemeClr val="tx1"/>
                </a:solidFill>
                <a:effectLst/>
                <a:latin typeface="+mn-lt"/>
                <a:ea typeface="+mn-ea"/>
                <a:cs typeface="+mn-cs"/>
              </a:rPr>
              <a:t> se </a:t>
            </a:r>
            <a:r>
              <a:rPr lang="en-GB" sz="1200" b="0" i="0" u="none" strike="noStrike" kern="1200" dirty="0" err="1">
                <a:solidFill>
                  <a:schemeClr val="tx1"/>
                </a:solidFill>
                <a:effectLst/>
                <a:latin typeface="+mn-lt"/>
                <a:ea typeface="+mn-ea"/>
                <a:cs typeface="+mn-cs"/>
              </a:rPr>
              <a:t>ob</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njem</a:t>
            </a:r>
            <a:r>
              <a:rPr lang="en-GB" sz="1200" b="0" i="0" u="none" strike="noStrike" kern="1200" dirty="0">
                <a:solidFill>
                  <a:schemeClr val="tx1"/>
                </a:solidFill>
                <a:effectLst/>
                <a:latin typeface="+mn-lt"/>
                <a:ea typeface="+mn-ea"/>
                <a:cs typeface="+mn-cs"/>
              </a:rPr>
              <a:t> dobro </a:t>
            </a:r>
            <a:r>
              <a:rPr lang="en-GB" sz="1200" b="0" i="0" u="none" strike="noStrike" kern="1200" dirty="0" err="1">
                <a:solidFill>
                  <a:schemeClr val="tx1"/>
                </a:solidFill>
                <a:effectLst/>
                <a:latin typeface="+mn-lt"/>
                <a:ea typeface="+mn-ea"/>
                <a:cs typeface="+mn-cs"/>
              </a:rPr>
              <a:t>počuti</a:t>
            </a:r>
            <a:r>
              <a:rPr lang="en-GB" sz="1200" b="0" i="0" u="none" strike="noStrike" kern="1200" dirty="0">
                <a:solidFill>
                  <a:schemeClr val="tx1"/>
                </a:solidFill>
                <a:effectLst/>
                <a:latin typeface="+mn-lt"/>
                <a:ea typeface="+mn-ea"/>
                <a:cs typeface="+mn-cs"/>
              </a:rPr>
              <a:t>).</a:t>
            </a:r>
            <a:br>
              <a:rPr lang="en-GB" dirty="0"/>
            </a:br>
            <a:r>
              <a:rPr lang="en-GB" sz="1200" b="0" i="0" u="none" strike="noStrike" kern="1200" dirty="0" err="1">
                <a:solidFill>
                  <a:schemeClr val="tx1"/>
                </a:solidFill>
                <a:effectLst/>
                <a:latin typeface="+mn-lt"/>
                <a:ea typeface="+mn-ea"/>
                <a:cs typeface="+mn-cs"/>
              </a:rPr>
              <a:t>Zunanja</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ekstrinzična</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motivacija</a:t>
            </a:r>
            <a:r>
              <a:rPr lang="en-GB" sz="1200" b="0" i="0" u="none" strike="noStrike" kern="1200" dirty="0">
                <a:solidFill>
                  <a:schemeClr val="tx1"/>
                </a:solidFill>
                <a:effectLst/>
                <a:latin typeface="+mn-lt"/>
                <a:ea typeface="+mn-ea"/>
                <a:cs typeface="+mn-cs"/>
              </a:rPr>
              <a:t> pa </a:t>
            </a:r>
            <a:r>
              <a:rPr lang="en-GB" sz="1200" b="0" i="0" u="none" strike="noStrike" kern="1200" dirty="0" err="1">
                <a:solidFill>
                  <a:schemeClr val="tx1"/>
                </a:solidFill>
                <a:effectLst/>
                <a:latin typeface="+mn-lt"/>
                <a:ea typeface="+mn-ea"/>
                <a:cs typeface="+mn-cs"/>
              </a:rPr>
              <a:t>temelji</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na</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zunanjih</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dejavnikih</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kot</a:t>
            </a:r>
            <a:r>
              <a:rPr lang="en-GB" sz="1200" b="0" i="0" u="none" strike="noStrike" kern="1200" dirty="0">
                <a:solidFill>
                  <a:schemeClr val="tx1"/>
                </a:solidFill>
                <a:effectLst/>
                <a:latin typeface="+mn-lt"/>
                <a:ea typeface="+mn-ea"/>
                <a:cs typeface="+mn-cs"/>
              </a:rPr>
              <a:t> so </a:t>
            </a:r>
            <a:r>
              <a:rPr lang="en-GB" sz="1200" b="0" i="0" u="none" strike="noStrike" kern="1200" dirty="0" err="1">
                <a:solidFill>
                  <a:schemeClr val="tx1"/>
                </a:solidFill>
                <a:effectLst/>
                <a:latin typeface="+mn-lt"/>
                <a:ea typeface="+mn-ea"/>
                <a:cs typeface="+mn-cs"/>
              </a:rPr>
              <a:t>nagrade</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pritiski</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ali</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cilji</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npr</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vadba</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zaradi</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videza</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pohvale</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ali</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pričakovanj</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drugih</a:t>
            </a:r>
            <a:r>
              <a:rPr lang="en-GB" sz="1200" b="0" i="0" u="none" strike="noStrike" kern="1200" dirty="0">
                <a:solidFill>
                  <a:schemeClr val="tx1"/>
                </a:solidFill>
                <a:effectLst/>
                <a:latin typeface="+mn-lt"/>
                <a:ea typeface="+mn-ea"/>
                <a:cs typeface="+mn-cs"/>
              </a:rPr>
              <a:t>).</a:t>
            </a:r>
            <a:endParaRPr lang="en-SI" dirty="0"/>
          </a:p>
        </p:txBody>
      </p:sp>
      <p:sp>
        <p:nvSpPr>
          <p:cNvPr id="4" name="Slide Number Placeholder 3"/>
          <p:cNvSpPr>
            <a:spLocks noGrp="1"/>
          </p:cNvSpPr>
          <p:nvPr>
            <p:ph type="sldNum" sz="quarter" idx="5"/>
          </p:nvPr>
        </p:nvSpPr>
        <p:spPr/>
        <p:txBody>
          <a:bodyPr/>
          <a:lstStyle/>
          <a:p>
            <a:fld id="{72D44059-C968-4404-8A57-95451107C94D}" type="slidenum">
              <a:rPr lang="en-SI" smtClean="0"/>
              <a:t>10</a:t>
            </a:fld>
            <a:endParaRPr lang="en-SI"/>
          </a:p>
        </p:txBody>
      </p:sp>
    </p:spTree>
    <p:extLst>
      <p:ext uri="{BB962C8B-B14F-4D97-AF65-F5344CB8AC3E}">
        <p14:creationId xmlns:p14="http://schemas.microsoft.com/office/powerpoint/2010/main" val="7938952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SI" altLang="en-SI" sz="1200" b="1" i="0" u="none" strike="noStrike" cap="none" normalizeH="0" baseline="0" dirty="0">
                <a:ln>
                  <a:noFill/>
                </a:ln>
                <a:effectLst/>
                <a:latin typeface="Arial" panose="020B0604020202020204" pitchFamily="34" charset="0"/>
              </a:rPr>
              <a:t>Implikacija:</a:t>
            </a:r>
            <a:br>
              <a:rPr kumimoji="0" lang="en-SI" altLang="en-SI" sz="1200" b="0" i="0" u="none" strike="noStrike" cap="none" normalizeH="0" baseline="0" dirty="0">
                <a:ln>
                  <a:noFill/>
                </a:ln>
                <a:effectLst/>
                <a:latin typeface="Arial" panose="020B0604020202020204" pitchFamily="34" charset="0"/>
              </a:rPr>
            </a:br>
            <a:r>
              <a:rPr kumimoji="0" lang="en-SI" altLang="en-SI" sz="1200" b="0" i="0" u="none" strike="noStrike" cap="none" normalizeH="0" baseline="0" dirty="0">
                <a:ln>
                  <a:noFill/>
                </a:ln>
                <a:effectLst/>
                <a:latin typeface="Arial" panose="020B0604020202020204" pitchFamily="34" charset="0"/>
              </a:rPr>
              <a:t>→ fokus na:</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SI" altLang="en-SI" sz="1200" b="0" i="0" u="none" strike="noStrike" cap="none" normalizeH="0" baseline="0" dirty="0">
                <a:ln>
                  <a:noFill/>
                </a:ln>
                <a:effectLst/>
                <a:latin typeface="Arial" panose="020B0604020202020204" pitchFamily="34" charset="0"/>
              </a:rPr>
              <a:t>občutke po aktivnosti</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SI" altLang="en-SI" sz="1200" b="0" i="0" u="none" strike="noStrike" cap="none" normalizeH="0" baseline="0" dirty="0">
                <a:ln>
                  <a:noFill/>
                </a:ln>
                <a:effectLst/>
                <a:latin typeface="Arial" panose="020B0604020202020204" pitchFamily="34" charset="0"/>
              </a:rPr>
              <a:t>vrednote (energija, zdravje, stik s sabo), ne samo cilje – to je glavno za notranjo motivacijo, da vadbo povežemo s svojimi vrednotami</a:t>
            </a:r>
          </a:p>
          <a:p>
            <a:endParaRPr lang="en-SI" dirty="0"/>
          </a:p>
        </p:txBody>
      </p:sp>
      <p:sp>
        <p:nvSpPr>
          <p:cNvPr id="4" name="Slide Number Placeholder 3"/>
          <p:cNvSpPr>
            <a:spLocks noGrp="1"/>
          </p:cNvSpPr>
          <p:nvPr>
            <p:ph type="sldNum" sz="quarter" idx="5"/>
          </p:nvPr>
        </p:nvSpPr>
        <p:spPr/>
        <p:txBody>
          <a:bodyPr/>
          <a:lstStyle/>
          <a:p>
            <a:fld id="{72D44059-C968-4404-8A57-95451107C94D}" type="slidenum">
              <a:rPr lang="en-SI" smtClean="0"/>
              <a:t>11</a:t>
            </a:fld>
            <a:endParaRPr lang="en-SI"/>
          </a:p>
        </p:txBody>
      </p:sp>
    </p:spTree>
    <p:extLst>
      <p:ext uri="{BB962C8B-B14F-4D97-AF65-F5344CB8AC3E}">
        <p14:creationId xmlns:p14="http://schemas.microsoft.com/office/powerpoint/2010/main" val="23587428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a:t>
            </a:r>
            <a:r>
              <a:rPr lang="en-SI" dirty="0"/>
              <a:t>e gre za to, da naredimo perfektno, ampak za to, da se razvijamo</a:t>
            </a:r>
          </a:p>
        </p:txBody>
      </p:sp>
      <p:sp>
        <p:nvSpPr>
          <p:cNvPr id="4" name="Slide Number Placeholder 3"/>
          <p:cNvSpPr>
            <a:spLocks noGrp="1"/>
          </p:cNvSpPr>
          <p:nvPr>
            <p:ph type="sldNum" sz="quarter" idx="5"/>
          </p:nvPr>
        </p:nvSpPr>
        <p:spPr/>
        <p:txBody>
          <a:bodyPr/>
          <a:lstStyle/>
          <a:p>
            <a:fld id="{72D44059-C968-4404-8A57-95451107C94D}" type="slidenum">
              <a:rPr lang="en-SI" smtClean="0"/>
              <a:t>12</a:t>
            </a:fld>
            <a:endParaRPr lang="en-SI"/>
          </a:p>
        </p:txBody>
      </p:sp>
    </p:spTree>
    <p:extLst>
      <p:ext uri="{BB962C8B-B14F-4D97-AF65-F5344CB8AC3E}">
        <p14:creationId xmlns:p14="http://schemas.microsoft.com/office/powerpoint/2010/main" val="34890358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SI" altLang="en-SI" sz="1200" b="1" i="0" u="none" strike="noStrike" cap="none" normalizeH="0" baseline="0" dirty="0">
                <a:ln>
                  <a:noFill/>
                </a:ln>
                <a:solidFill>
                  <a:srgbClr val="000000"/>
                </a:solidFill>
                <a:effectLst/>
                <a:latin typeface="Arial" panose="020B0604020202020204" pitchFamily="34" charset="0"/>
              </a:rPr>
              <a:t>Implikacija:</a:t>
            </a:r>
            <a:br>
              <a:rPr kumimoji="0" lang="en-SI" altLang="en-SI" sz="1200" b="0" i="0" u="none" strike="noStrike" cap="none" normalizeH="0" baseline="0" dirty="0">
                <a:ln>
                  <a:noFill/>
                </a:ln>
                <a:solidFill>
                  <a:srgbClr val="000000"/>
                </a:solidFill>
                <a:effectLst/>
                <a:latin typeface="Arial" panose="020B0604020202020204" pitchFamily="34" charset="0"/>
              </a:rPr>
            </a:br>
            <a:r>
              <a:rPr kumimoji="0" lang="en-SI" altLang="en-SI" sz="1200" b="0" i="0" u="none" strike="noStrike" cap="none" normalizeH="0" baseline="0" dirty="0">
                <a:ln>
                  <a:noFill/>
                </a:ln>
                <a:solidFill>
                  <a:srgbClr val="000000"/>
                </a:solidFill>
                <a:effectLst/>
                <a:latin typeface="Arial" panose="020B0604020202020204" pitchFamily="34" charset="0"/>
              </a:rPr>
              <a:t>→ uvajanje koncepta:</a:t>
            </a:r>
            <a:endParaRPr kumimoji="0" lang="en-SI" altLang="en-SI" sz="12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SI" altLang="en-SI" sz="1200" b="1" i="0" u="none" strike="noStrike" cap="none" normalizeH="0" baseline="0" dirty="0">
                <a:ln>
                  <a:noFill/>
                </a:ln>
                <a:solidFill>
                  <a:srgbClr val="000000"/>
                </a:solidFill>
                <a:effectLst/>
                <a:latin typeface="Arial" panose="020B0604020202020204" pitchFamily="34" charset="0"/>
              </a:rPr>
              <a:t>minimalnega standarda</a:t>
            </a:r>
            <a:r>
              <a:rPr kumimoji="0" lang="en-SI" altLang="en-SI" sz="1200" b="0" i="0" u="none" strike="noStrike" cap="none" normalizeH="0" baseline="0" dirty="0">
                <a:ln>
                  <a:noFill/>
                </a:ln>
                <a:solidFill>
                  <a:srgbClr val="000000"/>
                </a:solidFill>
                <a:effectLst/>
                <a:latin typeface="Arial" panose="020B0604020202020204" pitchFamily="34" charset="0"/>
              </a:rPr>
              <a:t> (npr. 10 min)</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SI" altLang="en-SI" sz="1200" b="0" i="0" u="none" strike="noStrike" cap="none" normalizeH="0" baseline="0" dirty="0">
                <a:ln>
                  <a:noFill/>
                </a:ln>
                <a:solidFill>
                  <a:srgbClr val="000000"/>
                </a:solidFill>
                <a:effectLst/>
                <a:latin typeface="Arial" panose="020B0604020202020204" pitchFamily="34" charset="0"/>
              </a:rPr>
              <a:t>fleksibilnosti (nekaj &gt; nič)</a:t>
            </a:r>
          </a:p>
          <a:p>
            <a:endParaRPr lang="en-SI" dirty="0"/>
          </a:p>
        </p:txBody>
      </p:sp>
      <p:sp>
        <p:nvSpPr>
          <p:cNvPr id="4" name="Slide Number Placeholder 3"/>
          <p:cNvSpPr>
            <a:spLocks noGrp="1"/>
          </p:cNvSpPr>
          <p:nvPr>
            <p:ph type="sldNum" sz="quarter" idx="5"/>
          </p:nvPr>
        </p:nvSpPr>
        <p:spPr/>
        <p:txBody>
          <a:bodyPr/>
          <a:lstStyle/>
          <a:p>
            <a:fld id="{72D44059-C968-4404-8A57-95451107C94D}" type="slidenum">
              <a:rPr lang="en-SI" smtClean="0"/>
              <a:t>13</a:t>
            </a:fld>
            <a:endParaRPr lang="en-SI"/>
          </a:p>
        </p:txBody>
      </p:sp>
    </p:spTree>
    <p:extLst>
      <p:ext uri="{BB962C8B-B14F-4D97-AF65-F5344CB8AC3E}">
        <p14:creationId xmlns:p14="http://schemas.microsoft.com/office/powerpoint/2010/main" val="33111548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SI" altLang="en-SI" sz="1200" b="1" i="0" u="none" strike="noStrike" cap="none" normalizeH="0" baseline="0" dirty="0">
                <a:ln>
                  <a:noFill/>
                </a:ln>
                <a:solidFill>
                  <a:srgbClr val="000000"/>
                </a:solidFill>
                <a:effectLst/>
                <a:latin typeface="Arial" panose="020B0604020202020204" pitchFamily="34" charset="0"/>
              </a:rPr>
              <a:t>Implikacija:</a:t>
            </a:r>
            <a:br>
              <a:rPr kumimoji="0" lang="en-SI" altLang="en-SI" sz="1200" b="0" i="0" u="none" strike="noStrike" cap="none" normalizeH="0" baseline="0" dirty="0">
                <a:ln>
                  <a:noFill/>
                </a:ln>
                <a:solidFill>
                  <a:srgbClr val="000000"/>
                </a:solidFill>
                <a:effectLst/>
                <a:latin typeface="Arial" panose="020B0604020202020204" pitchFamily="34" charset="0"/>
              </a:rPr>
            </a:br>
            <a:r>
              <a:rPr kumimoji="0" lang="en-SI" altLang="en-SI" sz="1200" b="0" i="0" u="none" strike="noStrike" cap="none" normalizeH="0" baseline="0" dirty="0">
                <a:ln>
                  <a:noFill/>
                </a:ln>
                <a:solidFill>
                  <a:srgbClr val="000000"/>
                </a:solidFill>
                <a:effectLst/>
                <a:latin typeface="Arial" panose="020B0604020202020204" pitchFamily="34" charset="0"/>
              </a:rPr>
              <a:t>→ preusmerjanje pozornosti na:</a:t>
            </a:r>
            <a:endParaRPr kumimoji="0" lang="en-SI" altLang="en-SI" sz="12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SI" altLang="en-SI" sz="1200" b="0" i="0" u="none" strike="noStrike" cap="none" normalizeH="0" baseline="0" dirty="0">
                <a:ln>
                  <a:noFill/>
                </a:ln>
                <a:solidFill>
                  <a:srgbClr val="000000"/>
                </a:solidFill>
                <a:effectLst/>
                <a:latin typeface="Arial" panose="020B0604020202020204" pitchFamily="34" charset="0"/>
              </a:rPr>
              <a:t>kratkoročne učinke (počutje, stres)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SI" altLang="en-SI" sz="1200" b="0" i="0" u="none" strike="noStrike" cap="none" normalizeH="0" baseline="0" dirty="0">
                <a:ln>
                  <a:noFill/>
                </a:ln>
                <a:solidFill>
                  <a:srgbClr val="000000"/>
                </a:solidFill>
                <a:effectLst/>
                <a:latin typeface="Arial" panose="020B0604020202020204" pitchFamily="34" charset="0"/>
              </a:rPr>
              <a:t>proces, ne samo rezultat</a:t>
            </a:r>
          </a:p>
          <a:p>
            <a:endParaRPr lang="en-SI" dirty="0"/>
          </a:p>
          <a:p>
            <a:r>
              <a:rPr lang="en-GB" sz="1200" b="0" i="0" u="none" strike="noStrike" kern="1200" dirty="0">
                <a:solidFill>
                  <a:schemeClr val="tx1"/>
                </a:solidFill>
                <a:effectLst/>
                <a:latin typeface="+mn-lt"/>
                <a:ea typeface="+mn-ea"/>
                <a:cs typeface="+mn-cs"/>
              </a:rPr>
              <a:t>“</a:t>
            </a:r>
            <a:r>
              <a:rPr lang="en-GB" sz="1200" b="0" i="0" u="none" strike="noStrike" kern="1200" dirty="0" err="1">
                <a:solidFill>
                  <a:schemeClr val="tx1"/>
                </a:solidFill>
                <a:effectLst/>
                <a:latin typeface="+mn-lt"/>
                <a:ea typeface="+mn-ea"/>
                <a:cs typeface="+mn-cs"/>
              </a:rPr>
              <a:t>Vaši</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možgani</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imajo</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radi</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hitre</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nagrade</a:t>
            </a:r>
            <a:r>
              <a:rPr lang="en-GB" sz="1200" b="0" i="0" u="none" strike="noStrike" kern="1200" dirty="0">
                <a:solidFill>
                  <a:schemeClr val="tx1"/>
                </a:solidFill>
                <a:effectLst/>
                <a:latin typeface="+mn-lt"/>
                <a:ea typeface="+mn-ea"/>
                <a:cs typeface="+mn-cs"/>
              </a:rPr>
              <a:t>.</a:t>
            </a:r>
            <a:br>
              <a:rPr lang="en-GB" dirty="0"/>
            </a:br>
            <a:r>
              <a:rPr lang="en-GB" sz="1200" b="0" i="0" u="none" strike="noStrike" kern="1200" dirty="0" err="1">
                <a:solidFill>
                  <a:schemeClr val="tx1"/>
                </a:solidFill>
                <a:effectLst/>
                <a:latin typeface="+mn-lt"/>
                <a:ea typeface="+mn-ea"/>
                <a:cs typeface="+mn-cs"/>
              </a:rPr>
              <a:t>Gibanje</a:t>
            </a:r>
            <a:r>
              <a:rPr lang="en-GB" sz="1200" b="0" i="0" u="none" strike="noStrike" kern="1200" dirty="0">
                <a:solidFill>
                  <a:schemeClr val="tx1"/>
                </a:solidFill>
                <a:effectLst/>
                <a:latin typeface="+mn-lt"/>
                <a:ea typeface="+mn-ea"/>
                <a:cs typeface="+mn-cs"/>
              </a:rPr>
              <a:t> pa </a:t>
            </a:r>
            <a:r>
              <a:rPr lang="en-GB" sz="1200" b="0" i="0" u="none" strike="noStrike" kern="1200" dirty="0" err="1">
                <a:solidFill>
                  <a:schemeClr val="tx1"/>
                </a:solidFill>
                <a:effectLst/>
                <a:latin typeface="+mn-lt"/>
                <a:ea typeface="+mn-ea"/>
                <a:cs typeface="+mn-cs"/>
              </a:rPr>
              <a:t>deluje</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počasi</a:t>
            </a:r>
            <a:r>
              <a:rPr lang="en-GB" sz="1200" b="0" i="0" u="none" strike="noStrike" kern="1200" dirty="0">
                <a:solidFill>
                  <a:schemeClr val="tx1"/>
                </a:solidFill>
                <a:effectLst/>
                <a:latin typeface="+mn-lt"/>
                <a:ea typeface="+mn-ea"/>
                <a:cs typeface="+mn-cs"/>
              </a:rPr>
              <a:t> – </a:t>
            </a:r>
            <a:r>
              <a:rPr lang="en-GB" sz="1200" b="0" i="0" u="none" strike="noStrike" kern="1200" dirty="0" err="1">
                <a:solidFill>
                  <a:schemeClr val="tx1"/>
                </a:solidFill>
                <a:effectLst/>
                <a:latin typeface="+mn-lt"/>
                <a:ea typeface="+mn-ea"/>
                <a:cs typeface="+mn-cs"/>
              </a:rPr>
              <a:t>zato</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morate</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zavestno</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prepoznati</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majhne</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koristi</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sicer</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jih</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možgani</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spregledajo</a:t>
            </a:r>
            <a:r>
              <a:rPr lang="en-GB" sz="1200" b="0" i="0" u="none" strike="noStrike" kern="1200" dirty="0">
                <a:solidFill>
                  <a:schemeClr val="tx1"/>
                </a:solidFill>
                <a:effectLst/>
                <a:latin typeface="+mn-lt"/>
                <a:ea typeface="+mn-ea"/>
                <a:cs typeface="+mn-cs"/>
              </a:rPr>
              <a:t>.”</a:t>
            </a:r>
          </a:p>
          <a:p>
            <a:r>
              <a:rPr lang="en-GB" sz="1200" b="0" i="0" kern="1200" dirty="0" err="1">
                <a:solidFill>
                  <a:schemeClr val="tx1"/>
                </a:solidFill>
                <a:effectLst/>
                <a:latin typeface="+mn-lt"/>
                <a:ea typeface="+mn-ea"/>
                <a:cs typeface="+mn-cs"/>
              </a:rPr>
              <a:t>Namesto</a:t>
            </a:r>
            <a:r>
              <a:rPr lang="en-GB" sz="1200" b="0" i="0" kern="1200" dirty="0">
                <a:solidFill>
                  <a:schemeClr val="tx1"/>
                </a:solidFill>
                <a:effectLst/>
                <a:latin typeface="+mn-lt"/>
                <a:ea typeface="+mn-ea"/>
                <a:cs typeface="+mn-cs"/>
              </a:rPr>
              <a:t>:</a:t>
            </a:r>
          </a:p>
          <a:p>
            <a:r>
              <a:rPr lang="en-GB" sz="1200" b="0" i="0" kern="1200" dirty="0">
                <a:solidFill>
                  <a:schemeClr val="tx1"/>
                </a:solidFill>
                <a:effectLst/>
                <a:latin typeface="+mn-lt"/>
                <a:ea typeface="+mn-ea"/>
                <a:cs typeface="+mn-cs"/>
              </a:rPr>
              <a:t>“Ali </a:t>
            </a:r>
            <a:r>
              <a:rPr lang="en-GB" sz="1200" b="0" i="0" kern="1200" dirty="0" err="1">
                <a:solidFill>
                  <a:schemeClr val="tx1"/>
                </a:solidFill>
                <a:effectLst/>
                <a:latin typeface="+mn-lt"/>
                <a:ea typeface="+mn-ea"/>
                <a:cs typeface="+mn-cs"/>
              </a:rPr>
              <a:t>sem</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shujšal</a:t>
            </a:r>
            <a:r>
              <a:rPr lang="en-GB" sz="1200" b="0" i="0" kern="1200" dirty="0">
                <a:solidFill>
                  <a:schemeClr val="tx1"/>
                </a:solidFill>
                <a:effectLst/>
                <a:latin typeface="+mn-lt"/>
                <a:ea typeface="+mn-ea"/>
                <a:cs typeface="+mn-cs"/>
              </a:rPr>
              <a:t>/a?”</a:t>
            </a:r>
          </a:p>
          <a:p>
            <a:r>
              <a:rPr lang="en-GB" sz="1200" b="0" i="0" kern="1200" dirty="0">
                <a:solidFill>
                  <a:schemeClr val="tx1"/>
                </a:solidFill>
                <a:effectLst/>
                <a:latin typeface="+mn-lt"/>
                <a:ea typeface="+mn-ea"/>
                <a:cs typeface="+mn-cs"/>
              </a:rPr>
              <a:t>→</a:t>
            </a:r>
          </a:p>
          <a:p>
            <a:r>
              <a:rPr lang="en-GB" sz="1200" b="0" i="0" kern="1200" dirty="0">
                <a:solidFill>
                  <a:schemeClr val="tx1"/>
                </a:solidFill>
                <a:effectLst/>
                <a:latin typeface="+mn-lt"/>
                <a:ea typeface="+mn-ea"/>
                <a:cs typeface="+mn-cs"/>
              </a:rPr>
              <a:t>“Ali imam </a:t>
            </a:r>
            <a:r>
              <a:rPr lang="en-GB" sz="1200" b="0" i="0" kern="1200" dirty="0" err="1">
                <a:solidFill>
                  <a:schemeClr val="tx1"/>
                </a:solidFill>
                <a:effectLst/>
                <a:latin typeface="+mn-lt"/>
                <a:ea typeface="+mn-ea"/>
                <a:cs typeface="+mn-cs"/>
              </a:rPr>
              <a:t>danes</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več</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energije</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kot</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prej</a:t>
            </a:r>
            <a:r>
              <a:rPr lang="en-GB" sz="1200" b="0" i="0" kern="1200" dirty="0">
                <a:solidFill>
                  <a:schemeClr val="tx1"/>
                </a:solidFill>
                <a:effectLst/>
                <a:latin typeface="+mn-lt"/>
                <a:ea typeface="+mn-ea"/>
                <a:cs typeface="+mn-cs"/>
              </a:rPr>
              <a:t>?”</a:t>
            </a:r>
          </a:p>
          <a:p>
            <a:endParaRPr lang="en-SI" dirty="0"/>
          </a:p>
        </p:txBody>
      </p:sp>
      <p:sp>
        <p:nvSpPr>
          <p:cNvPr id="4" name="Slide Number Placeholder 3"/>
          <p:cNvSpPr>
            <a:spLocks noGrp="1"/>
          </p:cNvSpPr>
          <p:nvPr>
            <p:ph type="sldNum" sz="quarter" idx="5"/>
          </p:nvPr>
        </p:nvSpPr>
        <p:spPr/>
        <p:txBody>
          <a:bodyPr/>
          <a:lstStyle/>
          <a:p>
            <a:fld id="{72D44059-C968-4404-8A57-95451107C94D}" type="slidenum">
              <a:rPr lang="en-SI" smtClean="0"/>
              <a:t>14</a:t>
            </a:fld>
            <a:endParaRPr lang="en-SI"/>
          </a:p>
        </p:txBody>
      </p:sp>
    </p:spTree>
    <p:extLst>
      <p:ext uri="{BB962C8B-B14F-4D97-AF65-F5344CB8AC3E}">
        <p14:creationId xmlns:p14="http://schemas.microsoft.com/office/powerpoint/2010/main" val="22666999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C022611-100C-BE87-1610-5A429F7D11A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3232337" y="3108960"/>
            <a:ext cx="5906935" cy="697377"/>
          </a:xfrm>
        </p:spPr>
        <p:txBody>
          <a:bodyPr anchor="b">
            <a:normAutofit/>
          </a:bodyPr>
          <a:lstStyle>
            <a:lvl1pPr algn="l">
              <a:defRPr sz="2800" b="0">
                <a:solidFill>
                  <a:schemeClr val="bg1"/>
                </a:solidFill>
              </a:defRPr>
            </a:lvl1pPr>
          </a:lstStyle>
          <a:p>
            <a:r>
              <a:rPr lang="en-GB" dirty="0"/>
              <a:t>PODNASLOV</a:t>
            </a:r>
            <a:endParaRPr lang="en-US" dirty="0"/>
          </a:p>
        </p:txBody>
      </p:sp>
      <p:sp>
        <p:nvSpPr>
          <p:cNvPr id="3" name="Subtitle 2"/>
          <p:cNvSpPr>
            <a:spLocks noGrp="1"/>
          </p:cNvSpPr>
          <p:nvPr>
            <p:ph type="subTitle" idx="1" hasCustomPrompt="1"/>
          </p:nvPr>
        </p:nvSpPr>
        <p:spPr>
          <a:xfrm>
            <a:off x="3232337" y="1561545"/>
            <a:ext cx="5906935" cy="1428145"/>
          </a:xfrm>
        </p:spPr>
        <p:txBody>
          <a:bodyPr>
            <a:normAutofit/>
          </a:bodyPr>
          <a:lstStyle>
            <a:lvl1pPr marL="0" indent="0" algn="l">
              <a:buNone/>
              <a:defRPr sz="36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NASLOV SKLOPA</a:t>
            </a:r>
          </a:p>
          <a:p>
            <a:r>
              <a:rPr lang="en-GB" dirty="0"/>
              <a:t>DVOVRSTIČNI</a:t>
            </a:r>
            <a:endParaRPr lang="en-US" dirty="0"/>
          </a:p>
        </p:txBody>
      </p:sp>
    </p:spTree>
    <p:extLst>
      <p:ext uri="{BB962C8B-B14F-4D97-AF65-F5344CB8AC3E}">
        <p14:creationId xmlns:p14="http://schemas.microsoft.com/office/powerpoint/2010/main" val="3258790160"/>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EE974D-768E-8F32-A910-40F6E436B0D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Content Placeholder 2"/>
          <p:cNvSpPr>
            <a:spLocks noGrp="1"/>
          </p:cNvSpPr>
          <p:nvPr>
            <p:ph idx="1" hasCustomPrompt="1"/>
          </p:nvPr>
        </p:nvSpPr>
        <p:spPr>
          <a:xfrm>
            <a:off x="1039500" y="1949946"/>
            <a:ext cx="8589404" cy="3995125"/>
          </a:xfrm>
        </p:spPr>
        <p:txBody>
          <a:bodyPr>
            <a:normAutofit/>
          </a:bodyPr>
          <a:lstStyle>
            <a:lvl1pPr marL="342900" indent="-342900">
              <a:buFont typeface="Wingdings" charset="2"/>
              <a:buChar char="§"/>
              <a:defRPr sz="1600">
                <a:solidFill>
                  <a:srgbClr val="003399"/>
                </a:solidFill>
              </a:defRPr>
            </a:lvl1pPr>
            <a:lvl2pPr marL="742950" indent="-285750">
              <a:buFont typeface="Arial"/>
              <a:buChar char="•"/>
              <a:defRPr sz="1600">
                <a:solidFill>
                  <a:srgbClr val="003399"/>
                </a:solidFill>
              </a:defRPr>
            </a:lvl2pPr>
            <a:lvl3pPr marL="1143000" indent="-228600">
              <a:buFont typeface="Lucida Grande"/>
              <a:buChar char="–"/>
              <a:defRPr sz="1600">
                <a:solidFill>
                  <a:srgbClr val="003399"/>
                </a:solidFill>
              </a:defRPr>
            </a:lvl3pPr>
            <a:lvl4pPr marL="1600200" indent="-228600">
              <a:buFont typeface="Arial"/>
              <a:buChar char="•"/>
              <a:defRPr sz="1600">
                <a:solidFill>
                  <a:srgbClr val="003399"/>
                </a:solidFill>
              </a:defRPr>
            </a:lvl4pPr>
            <a:lvl5pPr>
              <a:defRPr sz="1600">
                <a:solidFill>
                  <a:srgbClr val="003399"/>
                </a:solidFill>
              </a:defRPr>
            </a:lvl5pPr>
          </a:lstStyle>
          <a:p>
            <a:pPr lvl="0"/>
            <a:r>
              <a:rPr lang="sl-SI" dirty="0"/>
              <a:t>Alineja 1</a:t>
            </a:r>
          </a:p>
          <a:p>
            <a:pPr lvl="1"/>
            <a:r>
              <a:rPr lang="sl-SI" dirty="0"/>
              <a:t>Alineja 2</a:t>
            </a:r>
          </a:p>
          <a:p>
            <a:pPr lvl="2"/>
            <a:r>
              <a:rPr lang="sl-SI" dirty="0"/>
              <a:t>Alineja 3</a:t>
            </a:r>
          </a:p>
          <a:p>
            <a:pPr lvl="3"/>
            <a:r>
              <a:rPr lang="sl-SI" dirty="0"/>
              <a:t>Alineja 4</a:t>
            </a:r>
          </a:p>
          <a:p>
            <a:pPr lvl="4"/>
            <a:r>
              <a:rPr lang="sl-SI" dirty="0"/>
              <a:t>Alineja 5</a:t>
            </a:r>
            <a:endParaRPr lang="en-US" dirty="0"/>
          </a:p>
        </p:txBody>
      </p:sp>
      <p:sp>
        <p:nvSpPr>
          <p:cNvPr id="7" name="Title 1"/>
          <p:cNvSpPr>
            <a:spLocks noGrp="1"/>
          </p:cNvSpPr>
          <p:nvPr>
            <p:ph type="title" hasCustomPrompt="1"/>
          </p:nvPr>
        </p:nvSpPr>
        <p:spPr>
          <a:xfrm>
            <a:off x="1039499" y="446855"/>
            <a:ext cx="8589405" cy="1143000"/>
          </a:xfrm>
        </p:spPr>
        <p:txBody>
          <a:bodyPr>
            <a:normAutofit/>
          </a:bodyPr>
          <a:lstStyle>
            <a:lvl1pPr algn="l">
              <a:defRPr sz="3200" b="1">
                <a:solidFill>
                  <a:srgbClr val="003399"/>
                </a:solidFill>
              </a:defRPr>
            </a:lvl1pPr>
          </a:lstStyle>
          <a:p>
            <a:r>
              <a:rPr lang="sl-SI" dirty="0"/>
              <a:t>Naslov</a:t>
            </a:r>
            <a:endParaRPr lang="en-US" dirty="0"/>
          </a:p>
        </p:txBody>
      </p:sp>
    </p:spTree>
    <p:extLst>
      <p:ext uri="{BB962C8B-B14F-4D97-AF65-F5344CB8AC3E}">
        <p14:creationId xmlns:p14="http://schemas.microsoft.com/office/powerpoint/2010/main" val="8921322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E4FEA8-F9C6-3170-3F6C-DB94998F323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1" name="Title 1"/>
          <p:cNvSpPr>
            <a:spLocks noGrp="1"/>
          </p:cNvSpPr>
          <p:nvPr>
            <p:ph type="title" hasCustomPrompt="1"/>
          </p:nvPr>
        </p:nvSpPr>
        <p:spPr>
          <a:xfrm>
            <a:off x="1036735" y="432165"/>
            <a:ext cx="7909829" cy="1143000"/>
          </a:xfrm>
        </p:spPr>
        <p:txBody>
          <a:bodyPr>
            <a:normAutofit/>
          </a:bodyPr>
          <a:lstStyle>
            <a:lvl1pPr algn="l">
              <a:defRPr sz="3200" b="1">
                <a:solidFill>
                  <a:srgbClr val="003399"/>
                </a:solidFill>
              </a:defRPr>
            </a:lvl1pPr>
          </a:lstStyle>
          <a:p>
            <a:r>
              <a:rPr lang="sl-SI" dirty="0"/>
              <a:t>Naslov</a:t>
            </a:r>
            <a:endParaRPr lang="en-US" dirty="0"/>
          </a:p>
        </p:txBody>
      </p:sp>
      <p:sp>
        <p:nvSpPr>
          <p:cNvPr id="12" name="Content Placeholder 2"/>
          <p:cNvSpPr>
            <a:spLocks noGrp="1"/>
          </p:cNvSpPr>
          <p:nvPr>
            <p:ph idx="13" hasCustomPrompt="1"/>
          </p:nvPr>
        </p:nvSpPr>
        <p:spPr>
          <a:xfrm>
            <a:off x="1036736" y="1949948"/>
            <a:ext cx="7909829" cy="867900"/>
          </a:xfrm>
        </p:spPr>
        <p:txBody>
          <a:bodyPr>
            <a:normAutofit/>
          </a:bodyPr>
          <a:lstStyle>
            <a:lvl1pPr marL="0" indent="0">
              <a:buNone/>
              <a:defRPr sz="1600"/>
            </a:lvl1pPr>
            <a:lvl2pPr>
              <a:defRPr sz="2000"/>
            </a:lvl2pPr>
            <a:lvl3pPr>
              <a:defRPr sz="2000"/>
            </a:lvl3pPr>
            <a:lvl4pPr>
              <a:defRPr sz="1800"/>
            </a:lvl4pPr>
            <a:lvl5pPr>
              <a:defRPr sz="1800"/>
            </a:lvl5pPr>
          </a:lstStyle>
          <a:p>
            <a:pPr lvl="0"/>
            <a:r>
              <a:rPr lang="sl-SI" dirty="0"/>
              <a:t>Besedilo</a:t>
            </a:r>
          </a:p>
        </p:txBody>
      </p:sp>
      <p:sp>
        <p:nvSpPr>
          <p:cNvPr id="13" name="Content Placeholder 2"/>
          <p:cNvSpPr>
            <a:spLocks noGrp="1"/>
          </p:cNvSpPr>
          <p:nvPr>
            <p:ph idx="1"/>
          </p:nvPr>
        </p:nvSpPr>
        <p:spPr>
          <a:xfrm>
            <a:off x="1036736" y="3026744"/>
            <a:ext cx="6617521" cy="3118087"/>
          </a:xfrm>
        </p:spPr>
        <p:txBody>
          <a:bodyPr>
            <a:normAutofit/>
          </a:bodyPr>
          <a:lstStyle>
            <a:lvl1pPr>
              <a:defRPr sz="1600"/>
            </a:lvl1pPr>
            <a:lvl2pPr>
              <a:defRPr sz="1600"/>
            </a:lvl2pPr>
            <a:lvl3pPr>
              <a:defRPr sz="1600"/>
            </a:lvl3pPr>
            <a:lvl4pPr>
              <a:defRPr sz="1600"/>
            </a:lvl4pPr>
            <a:lvl5pPr>
              <a:defRPr sz="1600"/>
            </a:lvl5pPr>
          </a:lstStyle>
          <a:p>
            <a:pPr lvl="0"/>
            <a:r>
              <a:rPr lang="sl-SI" dirty="0"/>
              <a:t>Click to edit Master text styles</a:t>
            </a:r>
          </a:p>
          <a:p>
            <a:pPr lvl="1"/>
            <a:r>
              <a:rPr lang="sl-SI" dirty="0"/>
              <a:t>Second level</a:t>
            </a:r>
          </a:p>
          <a:p>
            <a:pPr lvl="2"/>
            <a:r>
              <a:rPr lang="sl-SI" dirty="0"/>
              <a:t>Third level</a:t>
            </a:r>
          </a:p>
          <a:p>
            <a:pPr lvl="3"/>
            <a:r>
              <a:rPr lang="sl-SI" dirty="0"/>
              <a:t>Fourth level</a:t>
            </a:r>
          </a:p>
          <a:p>
            <a:pPr lvl="4"/>
            <a:r>
              <a:rPr lang="sl-SI" dirty="0"/>
              <a:t>Fifth level</a:t>
            </a:r>
            <a:endParaRPr lang="en-US" dirty="0"/>
          </a:p>
        </p:txBody>
      </p:sp>
    </p:spTree>
    <p:extLst>
      <p:ext uri="{BB962C8B-B14F-4D97-AF65-F5344CB8AC3E}">
        <p14:creationId xmlns:p14="http://schemas.microsoft.com/office/powerpoint/2010/main" val="1125253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D2575B-D49A-5701-7E0B-27A23151CF7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Content Placeholder 2"/>
          <p:cNvSpPr>
            <a:spLocks noGrp="1"/>
          </p:cNvSpPr>
          <p:nvPr>
            <p:ph idx="1" hasCustomPrompt="1"/>
          </p:nvPr>
        </p:nvSpPr>
        <p:spPr>
          <a:xfrm>
            <a:off x="1039500" y="1949946"/>
            <a:ext cx="8589404" cy="3995125"/>
          </a:xfrm>
        </p:spPr>
        <p:txBody>
          <a:bodyPr>
            <a:normAutofit/>
          </a:bodyPr>
          <a:lstStyle>
            <a:lvl1pPr marL="342900" indent="-342900">
              <a:buFont typeface="Wingdings" charset="2"/>
              <a:buChar char="§"/>
              <a:defRPr sz="1600">
                <a:solidFill>
                  <a:srgbClr val="003399"/>
                </a:solidFill>
              </a:defRPr>
            </a:lvl1pPr>
            <a:lvl2pPr marL="742950" indent="-285750">
              <a:buFont typeface="Arial"/>
              <a:buChar char="•"/>
              <a:defRPr sz="1600">
                <a:solidFill>
                  <a:srgbClr val="003399"/>
                </a:solidFill>
              </a:defRPr>
            </a:lvl2pPr>
            <a:lvl3pPr marL="1143000" indent="-228600">
              <a:buFont typeface="Lucida Grande"/>
              <a:buChar char="–"/>
              <a:defRPr sz="1600">
                <a:solidFill>
                  <a:srgbClr val="003399"/>
                </a:solidFill>
              </a:defRPr>
            </a:lvl3pPr>
            <a:lvl4pPr marL="1600200" indent="-228600">
              <a:buFont typeface="Arial"/>
              <a:buChar char="•"/>
              <a:defRPr sz="1600">
                <a:solidFill>
                  <a:srgbClr val="003399"/>
                </a:solidFill>
              </a:defRPr>
            </a:lvl4pPr>
            <a:lvl5pPr>
              <a:defRPr sz="1600">
                <a:solidFill>
                  <a:srgbClr val="003399"/>
                </a:solidFill>
              </a:defRPr>
            </a:lvl5pPr>
          </a:lstStyle>
          <a:p>
            <a:pPr lvl="0"/>
            <a:r>
              <a:rPr lang="sl-SI" dirty="0"/>
              <a:t>Alineja 1</a:t>
            </a:r>
          </a:p>
          <a:p>
            <a:pPr lvl="1"/>
            <a:r>
              <a:rPr lang="sl-SI" dirty="0"/>
              <a:t>Alineja 2</a:t>
            </a:r>
          </a:p>
          <a:p>
            <a:pPr lvl="2"/>
            <a:r>
              <a:rPr lang="sl-SI" dirty="0"/>
              <a:t>Alineja 3</a:t>
            </a:r>
          </a:p>
          <a:p>
            <a:pPr lvl="3"/>
            <a:r>
              <a:rPr lang="sl-SI" dirty="0"/>
              <a:t>Alineja 4</a:t>
            </a:r>
          </a:p>
          <a:p>
            <a:pPr lvl="4"/>
            <a:r>
              <a:rPr lang="sl-SI" dirty="0"/>
              <a:t>Alineja 5</a:t>
            </a:r>
            <a:endParaRPr lang="en-US" dirty="0"/>
          </a:p>
        </p:txBody>
      </p:sp>
      <p:sp>
        <p:nvSpPr>
          <p:cNvPr id="7" name="Title 1"/>
          <p:cNvSpPr>
            <a:spLocks noGrp="1"/>
          </p:cNvSpPr>
          <p:nvPr>
            <p:ph type="title" hasCustomPrompt="1"/>
          </p:nvPr>
        </p:nvSpPr>
        <p:spPr>
          <a:xfrm>
            <a:off x="1039499" y="446855"/>
            <a:ext cx="8589405" cy="1143000"/>
          </a:xfrm>
        </p:spPr>
        <p:txBody>
          <a:bodyPr>
            <a:normAutofit/>
          </a:bodyPr>
          <a:lstStyle>
            <a:lvl1pPr algn="l">
              <a:defRPr sz="3200" b="1">
                <a:solidFill>
                  <a:srgbClr val="003399"/>
                </a:solidFill>
              </a:defRPr>
            </a:lvl1pPr>
          </a:lstStyle>
          <a:p>
            <a:r>
              <a:rPr lang="sl-SI" dirty="0"/>
              <a:t>Naslov</a:t>
            </a:r>
            <a:endParaRPr lang="en-US" dirty="0"/>
          </a:p>
        </p:txBody>
      </p:sp>
    </p:spTree>
    <p:extLst>
      <p:ext uri="{BB962C8B-B14F-4D97-AF65-F5344CB8AC3E}">
        <p14:creationId xmlns:p14="http://schemas.microsoft.com/office/powerpoint/2010/main" val="3843544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8AB7A0-4317-221C-B18A-6D36BA6180A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1" name="Title 1"/>
          <p:cNvSpPr>
            <a:spLocks noGrp="1"/>
          </p:cNvSpPr>
          <p:nvPr>
            <p:ph type="title" hasCustomPrompt="1"/>
          </p:nvPr>
        </p:nvSpPr>
        <p:spPr>
          <a:xfrm>
            <a:off x="2867922" y="1488438"/>
            <a:ext cx="6456156" cy="2463360"/>
          </a:xfrm>
        </p:spPr>
        <p:txBody>
          <a:bodyPr>
            <a:normAutofit/>
          </a:bodyPr>
          <a:lstStyle>
            <a:lvl1pPr algn="ctr">
              <a:defRPr sz="3200" b="1" i="1">
                <a:solidFill>
                  <a:schemeClr val="bg1"/>
                </a:solidFill>
              </a:defRPr>
            </a:lvl1pPr>
          </a:lstStyle>
          <a:p>
            <a:r>
              <a:rPr lang="en-GB" dirty="0" err="1"/>
              <a:t>Pomembna</a:t>
            </a:r>
            <a:r>
              <a:rPr lang="en-GB" dirty="0"/>
              <a:t> </a:t>
            </a:r>
            <a:r>
              <a:rPr lang="en-GB" dirty="0" err="1"/>
              <a:t>misel</a:t>
            </a:r>
            <a:endParaRPr lang="en-US" dirty="0"/>
          </a:p>
        </p:txBody>
      </p:sp>
    </p:spTree>
    <p:extLst>
      <p:ext uri="{BB962C8B-B14F-4D97-AF65-F5344CB8AC3E}">
        <p14:creationId xmlns:p14="http://schemas.microsoft.com/office/powerpoint/2010/main" val="1756872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mparison">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F87AA4B-8BDD-C176-841C-6353B8DEC04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1" name="Title 1"/>
          <p:cNvSpPr>
            <a:spLocks noGrp="1"/>
          </p:cNvSpPr>
          <p:nvPr>
            <p:ph type="title" hasCustomPrompt="1"/>
          </p:nvPr>
        </p:nvSpPr>
        <p:spPr>
          <a:xfrm>
            <a:off x="888418" y="1201166"/>
            <a:ext cx="3604069" cy="1143000"/>
          </a:xfrm>
        </p:spPr>
        <p:txBody>
          <a:bodyPr>
            <a:normAutofit/>
          </a:bodyPr>
          <a:lstStyle>
            <a:lvl1pPr algn="l">
              <a:defRPr sz="3200" b="1">
                <a:solidFill>
                  <a:srgbClr val="003399"/>
                </a:solidFill>
              </a:defRPr>
            </a:lvl1pPr>
          </a:lstStyle>
          <a:p>
            <a:r>
              <a:rPr lang="sl-SI" dirty="0"/>
              <a:t>Naslov</a:t>
            </a:r>
            <a:endParaRPr lang="en-US" dirty="0"/>
          </a:p>
        </p:txBody>
      </p:sp>
      <p:sp>
        <p:nvSpPr>
          <p:cNvPr id="12" name="Content Placeholder 2"/>
          <p:cNvSpPr>
            <a:spLocks noGrp="1"/>
          </p:cNvSpPr>
          <p:nvPr>
            <p:ph idx="13" hasCustomPrompt="1"/>
          </p:nvPr>
        </p:nvSpPr>
        <p:spPr>
          <a:xfrm>
            <a:off x="888418" y="2417197"/>
            <a:ext cx="3604069" cy="3454934"/>
          </a:xfrm>
        </p:spPr>
        <p:txBody>
          <a:bodyPr>
            <a:normAutofit/>
          </a:bodyPr>
          <a:lstStyle>
            <a:lvl1pPr marL="0" indent="0">
              <a:buNone/>
              <a:defRPr sz="1600"/>
            </a:lvl1pPr>
            <a:lvl2pPr>
              <a:defRPr sz="2000"/>
            </a:lvl2pPr>
            <a:lvl3pPr>
              <a:defRPr sz="2000"/>
            </a:lvl3pPr>
            <a:lvl4pPr>
              <a:defRPr sz="1800"/>
            </a:lvl4pPr>
            <a:lvl5pPr>
              <a:defRPr sz="1800"/>
            </a:lvl5pPr>
          </a:lstStyle>
          <a:p>
            <a:pPr lvl="0"/>
            <a:r>
              <a:rPr lang="sl-SI" dirty="0"/>
              <a:t>Besedilo</a:t>
            </a:r>
          </a:p>
        </p:txBody>
      </p:sp>
      <p:sp>
        <p:nvSpPr>
          <p:cNvPr id="7" name="Content Placeholder 2">
            <a:extLst>
              <a:ext uri="{FF2B5EF4-FFF2-40B4-BE49-F238E27FC236}">
                <a16:creationId xmlns:a16="http://schemas.microsoft.com/office/drawing/2014/main" id="{01814046-15DC-5320-B8C1-2CFF6E9FB6D5}"/>
              </a:ext>
            </a:extLst>
          </p:cNvPr>
          <p:cNvSpPr>
            <a:spLocks noGrp="1"/>
          </p:cNvSpPr>
          <p:nvPr>
            <p:ph idx="14"/>
          </p:nvPr>
        </p:nvSpPr>
        <p:spPr>
          <a:xfrm>
            <a:off x="5380905" y="1207792"/>
            <a:ext cx="2884998" cy="2305359"/>
          </a:xfrm>
        </p:spPr>
        <p:txBody>
          <a:bodyPr>
            <a:normAutofit/>
          </a:bodyPr>
          <a:lstStyle>
            <a:lvl1pPr marL="0" indent="0">
              <a:buNone/>
              <a:defRPr sz="1800"/>
            </a:lvl1pPr>
            <a:lvl2pPr>
              <a:defRPr sz="2000"/>
            </a:lvl2pPr>
            <a:lvl3pPr>
              <a:defRPr sz="2000"/>
            </a:lvl3pPr>
            <a:lvl4pPr>
              <a:defRPr sz="1800"/>
            </a:lvl4pPr>
            <a:lvl5pPr>
              <a:defRPr sz="1800"/>
            </a:lvl5pPr>
          </a:lstStyle>
          <a:p>
            <a:pPr lvl="0"/>
            <a:endParaRPr lang="sl-SI" dirty="0"/>
          </a:p>
        </p:txBody>
      </p:sp>
      <p:sp>
        <p:nvSpPr>
          <p:cNvPr id="8" name="Content Placeholder 2">
            <a:extLst>
              <a:ext uri="{FF2B5EF4-FFF2-40B4-BE49-F238E27FC236}">
                <a16:creationId xmlns:a16="http://schemas.microsoft.com/office/drawing/2014/main" id="{1C8E02DD-473B-997A-C16B-6A9E6448A31B}"/>
              </a:ext>
            </a:extLst>
          </p:cNvPr>
          <p:cNvSpPr>
            <a:spLocks noGrp="1"/>
          </p:cNvSpPr>
          <p:nvPr>
            <p:ph idx="15"/>
          </p:nvPr>
        </p:nvSpPr>
        <p:spPr>
          <a:xfrm>
            <a:off x="5381567" y="3591145"/>
            <a:ext cx="2884998" cy="2305359"/>
          </a:xfrm>
        </p:spPr>
        <p:txBody>
          <a:bodyPr>
            <a:normAutofit/>
          </a:bodyPr>
          <a:lstStyle>
            <a:lvl1pPr marL="0" indent="0">
              <a:buNone/>
              <a:defRPr sz="1800"/>
            </a:lvl1pPr>
            <a:lvl2pPr>
              <a:defRPr sz="2000"/>
            </a:lvl2pPr>
            <a:lvl3pPr>
              <a:defRPr sz="2000"/>
            </a:lvl3pPr>
            <a:lvl4pPr>
              <a:defRPr sz="1800"/>
            </a:lvl4pPr>
            <a:lvl5pPr>
              <a:defRPr sz="1800"/>
            </a:lvl5pPr>
          </a:lstStyle>
          <a:p>
            <a:pPr lvl="0"/>
            <a:endParaRPr lang="sl-SI" dirty="0"/>
          </a:p>
        </p:txBody>
      </p:sp>
      <p:sp>
        <p:nvSpPr>
          <p:cNvPr id="9" name="Content Placeholder 2">
            <a:extLst>
              <a:ext uri="{FF2B5EF4-FFF2-40B4-BE49-F238E27FC236}">
                <a16:creationId xmlns:a16="http://schemas.microsoft.com/office/drawing/2014/main" id="{0483205B-621F-98C7-F8D5-F14CFB3D2218}"/>
              </a:ext>
            </a:extLst>
          </p:cNvPr>
          <p:cNvSpPr>
            <a:spLocks noGrp="1"/>
          </p:cNvSpPr>
          <p:nvPr>
            <p:ph idx="16"/>
          </p:nvPr>
        </p:nvSpPr>
        <p:spPr>
          <a:xfrm>
            <a:off x="8340115" y="1201685"/>
            <a:ext cx="2884998" cy="2305359"/>
          </a:xfrm>
        </p:spPr>
        <p:txBody>
          <a:bodyPr>
            <a:normAutofit/>
          </a:bodyPr>
          <a:lstStyle>
            <a:lvl1pPr marL="0" indent="0">
              <a:buNone/>
              <a:defRPr sz="1800"/>
            </a:lvl1pPr>
            <a:lvl2pPr>
              <a:defRPr sz="2000"/>
            </a:lvl2pPr>
            <a:lvl3pPr>
              <a:defRPr sz="2000"/>
            </a:lvl3pPr>
            <a:lvl4pPr>
              <a:defRPr sz="1800"/>
            </a:lvl4pPr>
            <a:lvl5pPr>
              <a:defRPr sz="1800"/>
            </a:lvl5pPr>
          </a:lstStyle>
          <a:p>
            <a:pPr lvl="0"/>
            <a:endParaRPr lang="sl-SI" dirty="0"/>
          </a:p>
        </p:txBody>
      </p:sp>
      <p:sp>
        <p:nvSpPr>
          <p:cNvPr id="10" name="Content Placeholder 2">
            <a:extLst>
              <a:ext uri="{FF2B5EF4-FFF2-40B4-BE49-F238E27FC236}">
                <a16:creationId xmlns:a16="http://schemas.microsoft.com/office/drawing/2014/main" id="{E956EC70-B417-56D4-597A-A2C6B08DBD25}"/>
              </a:ext>
            </a:extLst>
          </p:cNvPr>
          <p:cNvSpPr>
            <a:spLocks noGrp="1"/>
          </p:cNvSpPr>
          <p:nvPr>
            <p:ph idx="17"/>
          </p:nvPr>
        </p:nvSpPr>
        <p:spPr>
          <a:xfrm>
            <a:off x="8340777" y="3592989"/>
            <a:ext cx="2884998" cy="2305359"/>
          </a:xfrm>
        </p:spPr>
        <p:txBody>
          <a:bodyPr>
            <a:normAutofit/>
          </a:bodyPr>
          <a:lstStyle>
            <a:lvl1pPr marL="0" indent="0">
              <a:buNone/>
              <a:defRPr sz="1800"/>
            </a:lvl1pPr>
            <a:lvl2pPr>
              <a:defRPr sz="2000"/>
            </a:lvl2pPr>
            <a:lvl3pPr>
              <a:defRPr sz="2000"/>
            </a:lvl3pPr>
            <a:lvl4pPr>
              <a:defRPr sz="1800"/>
            </a:lvl4pPr>
            <a:lvl5pPr>
              <a:defRPr sz="1800"/>
            </a:lvl5pPr>
          </a:lstStyle>
          <a:p>
            <a:pPr lvl="0"/>
            <a:endParaRPr lang="sl-SI" dirty="0"/>
          </a:p>
        </p:txBody>
      </p:sp>
    </p:spTree>
    <p:extLst>
      <p:ext uri="{BB962C8B-B14F-4D97-AF65-F5344CB8AC3E}">
        <p14:creationId xmlns:p14="http://schemas.microsoft.com/office/powerpoint/2010/main" val="29650464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omparison">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F87AA4B-8BDD-C176-841C-6353B8DEC04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1" name="Title 1"/>
          <p:cNvSpPr>
            <a:spLocks noGrp="1"/>
          </p:cNvSpPr>
          <p:nvPr>
            <p:ph type="title" hasCustomPrompt="1"/>
          </p:nvPr>
        </p:nvSpPr>
        <p:spPr>
          <a:xfrm>
            <a:off x="888418" y="1201166"/>
            <a:ext cx="3604069" cy="1143000"/>
          </a:xfrm>
        </p:spPr>
        <p:txBody>
          <a:bodyPr>
            <a:normAutofit/>
          </a:bodyPr>
          <a:lstStyle>
            <a:lvl1pPr algn="l">
              <a:defRPr sz="3200" b="1">
                <a:solidFill>
                  <a:srgbClr val="003399"/>
                </a:solidFill>
              </a:defRPr>
            </a:lvl1pPr>
          </a:lstStyle>
          <a:p>
            <a:r>
              <a:rPr lang="sl-SI" dirty="0"/>
              <a:t>Naslov</a:t>
            </a:r>
            <a:endParaRPr lang="en-US" dirty="0"/>
          </a:p>
        </p:txBody>
      </p:sp>
      <p:sp>
        <p:nvSpPr>
          <p:cNvPr id="12" name="Content Placeholder 2"/>
          <p:cNvSpPr>
            <a:spLocks noGrp="1"/>
          </p:cNvSpPr>
          <p:nvPr>
            <p:ph idx="13" hasCustomPrompt="1"/>
          </p:nvPr>
        </p:nvSpPr>
        <p:spPr>
          <a:xfrm>
            <a:off x="888418" y="2417197"/>
            <a:ext cx="3604069" cy="3454934"/>
          </a:xfrm>
        </p:spPr>
        <p:txBody>
          <a:bodyPr>
            <a:normAutofit/>
          </a:bodyPr>
          <a:lstStyle>
            <a:lvl1pPr marL="0" indent="0">
              <a:buNone/>
              <a:defRPr sz="1600"/>
            </a:lvl1pPr>
            <a:lvl2pPr>
              <a:defRPr sz="2000"/>
            </a:lvl2pPr>
            <a:lvl3pPr>
              <a:defRPr sz="2000"/>
            </a:lvl3pPr>
            <a:lvl4pPr>
              <a:defRPr sz="1800"/>
            </a:lvl4pPr>
            <a:lvl5pPr>
              <a:defRPr sz="1800"/>
            </a:lvl5pPr>
          </a:lstStyle>
          <a:p>
            <a:pPr lvl="0"/>
            <a:r>
              <a:rPr lang="sl-SI" dirty="0"/>
              <a:t>Besedilo</a:t>
            </a:r>
          </a:p>
        </p:txBody>
      </p:sp>
      <p:sp>
        <p:nvSpPr>
          <p:cNvPr id="5" name="Content Placeholder 2">
            <a:extLst>
              <a:ext uri="{FF2B5EF4-FFF2-40B4-BE49-F238E27FC236}">
                <a16:creationId xmlns:a16="http://schemas.microsoft.com/office/drawing/2014/main" id="{F4B6C3BB-B0CE-632B-64C9-A6DE868698D6}"/>
              </a:ext>
            </a:extLst>
          </p:cNvPr>
          <p:cNvSpPr>
            <a:spLocks noGrp="1"/>
          </p:cNvSpPr>
          <p:nvPr>
            <p:ph idx="15"/>
          </p:nvPr>
        </p:nvSpPr>
        <p:spPr>
          <a:xfrm>
            <a:off x="5297556" y="1201167"/>
            <a:ext cx="6136419" cy="4688712"/>
          </a:xfrm>
        </p:spPr>
        <p:txBody>
          <a:bodyPr>
            <a:normAutofit/>
          </a:bodyPr>
          <a:lstStyle>
            <a:lvl1pPr marL="0" indent="0">
              <a:buNone/>
              <a:defRPr sz="1800"/>
            </a:lvl1pPr>
            <a:lvl2pPr>
              <a:defRPr sz="2000"/>
            </a:lvl2pPr>
            <a:lvl3pPr>
              <a:defRPr sz="2000"/>
            </a:lvl3pPr>
            <a:lvl4pPr>
              <a:defRPr sz="1800"/>
            </a:lvl4pPr>
            <a:lvl5pPr>
              <a:defRPr sz="1800"/>
            </a:lvl5pPr>
          </a:lstStyle>
          <a:p>
            <a:pPr lvl="0"/>
            <a:endParaRPr lang="sl-SI" dirty="0"/>
          </a:p>
        </p:txBody>
      </p:sp>
    </p:spTree>
    <p:extLst>
      <p:ext uri="{BB962C8B-B14F-4D97-AF65-F5344CB8AC3E}">
        <p14:creationId xmlns:p14="http://schemas.microsoft.com/office/powerpoint/2010/main" val="13349415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212A67-13D4-F684-4130-53F7D3E887A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1" name="Title 1"/>
          <p:cNvSpPr>
            <a:spLocks noGrp="1"/>
          </p:cNvSpPr>
          <p:nvPr>
            <p:ph type="title" hasCustomPrompt="1"/>
          </p:nvPr>
        </p:nvSpPr>
        <p:spPr>
          <a:xfrm>
            <a:off x="2867922" y="1941663"/>
            <a:ext cx="6456156" cy="2463360"/>
          </a:xfrm>
        </p:spPr>
        <p:txBody>
          <a:bodyPr>
            <a:normAutofit/>
          </a:bodyPr>
          <a:lstStyle>
            <a:lvl1pPr algn="ctr">
              <a:defRPr sz="4000" b="1" i="1">
                <a:solidFill>
                  <a:schemeClr val="bg1"/>
                </a:solidFill>
              </a:defRPr>
            </a:lvl1pPr>
          </a:lstStyle>
          <a:p>
            <a:r>
              <a:rPr lang="en-GB" dirty="0" err="1"/>
              <a:t>Hvala</a:t>
            </a:r>
            <a:br>
              <a:rPr lang="en-GB" dirty="0"/>
            </a:br>
            <a:r>
              <a:rPr lang="en-GB" dirty="0"/>
              <a:t>za </a:t>
            </a:r>
            <a:r>
              <a:rPr lang="en-GB" dirty="0" err="1"/>
              <a:t>pozornost</a:t>
            </a:r>
            <a:r>
              <a:rPr lang="en-GB" dirty="0"/>
              <a:t>!</a:t>
            </a:r>
            <a:endParaRPr lang="en-US" dirty="0"/>
          </a:p>
        </p:txBody>
      </p:sp>
    </p:spTree>
    <p:extLst>
      <p:ext uri="{BB962C8B-B14F-4D97-AF65-F5344CB8AC3E}">
        <p14:creationId xmlns:p14="http://schemas.microsoft.com/office/powerpoint/2010/main" val="4187425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4"/>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272FD0-9944-B742-807F-C0E5454B8D93}" type="datetimeFigureOut">
              <a:rPr lang="en-US" smtClean="0"/>
              <a:t>4/7/26</a:t>
            </a:fld>
            <a:endParaRPr lang="en-US"/>
          </a:p>
        </p:txBody>
      </p:sp>
      <p:sp>
        <p:nvSpPr>
          <p:cNvPr id="5" name="Footer Placeholder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B57B43-9270-4444-9A09-1B034E9FC111}" type="slidenum">
              <a:rPr lang="en-US" smtClean="0"/>
              <a:t>‹#›</a:t>
            </a:fld>
            <a:endParaRPr lang="en-US"/>
          </a:p>
        </p:txBody>
      </p:sp>
    </p:spTree>
    <p:extLst>
      <p:ext uri="{BB962C8B-B14F-4D97-AF65-F5344CB8AC3E}">
        <p14:creationId xmlns:p14="http://schemas.microsoft.com/office/powerpoint/2010/main" val="26317201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3" r:id="rId3"/>
    <p:sldLayoutId id="2147483657" r:id="rId4"/>
    <p:sldLayoutId id="2147483652" r:id="rId5"/>
    <p:sldLayoutId id="2147483654" r:id="rId6"/>
    <p:sldLayoutId id="2147483655" r:id="rId7"/>
    <p:sldLayoutId id="2147483656" r:id="rId8"/>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8.png"/><Relationship Id="rId4"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8.png"/><Relationship Id="rId4"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8.png"/><Relationship Id="rId4"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8.png"/><Relationship Id="rId4"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8.png"/><Relationship Id="rId4" Type="http://schemas.openxmlformats.org/officeDocument/2006/relationships/notesSlide" Target="../notesSlides/notesSlide11.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8.png"/><Relationship Id="rId4" Type="http://schemas.openxmlformats.org/officeDocument/2006/relationships/notesSlide" Target="../notesSlides/notesSlide1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8.png"/><Relationship Id="rId4"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8.png"/><Relationship Id="rId4" Type="http://schemas.openxmlformats.org/officeDocument/2006/relationships/notesSlide" Target="../notesSlides/notesSlide14.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8.png"/><Relationship Id="rId4"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8.png"/><Relationship Id="rId4" Type="http://schemas.openxmlformats.org/officeDocument/2006/relationships/notesSlide" Target="../notesSlides/notesSlide16.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8.png"/><Relationship Id="rId4" Type="http://schemas.openxmlformats.org/officeDocument/2006/relationships/notesSlide" Target="../notesSlides/notesSlide17.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8.png"/><Relationship Id="rId4" Type="http://schemas.openxmlformats.org/officeDocument/2006/relationships/notesSlide" Target="../notesSlides/notesSlide18.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8.png"/><Relationship Id="rId4" Type="http://schemas.openxmlformats.org/officeDocument/2006/relationships/notesSlide" Target="../notesSlides/notesSlide19.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8.png"/><Relationship Id="rId4" Type="http://schemas.openxmlformats.org/officeDocument/2006/relationships/notesSlide" Target="../notesSlides/notesSlide20.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8.png"/><Relationship Id="rId4"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8.png"/><Relationship Id="rId4" Type="http://schemas.openxmlformats.org/officeDocument/2006/relationships/notesSlide" Target="../notesSlides/notesSlide2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8.png"/><Relationship Id="rId4" Type="http://schemas.openxmlformats.org/officeDocument/2006/relationships/notesSlide" Target="../notesSlides/notesSlide23.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8.png"/><Relationship Id="rId4" Type="http://schemas.openxmlformats.org/officeDocument/2006/relationships/notesSlide" Target="../notesSlides/notesSlide24.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8.png"/><Relationship Id="rId4" Type="http://schemas.openxmlformats.org/officeDocument/2006/relationships/notesSlide" Target="../notesSlides/notesSlide25.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4" Type="http://schemas.openxmlformats.org/officeDocument/2006/relationships/image" Target="../media/image8.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8.png"/><Relationship Id="rId4" Type="http://schemas.openxmlformats.org/officeDocument/2006/relationships/notesSlide" Target="../notesSlides/notesSlide26.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8.png"/><Relationship Id="rId4" Type="http://schemas.openxmlformats.org/officeDocument/2006/relationships/notesSlide" Target="../notesSlides/notesSlide2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7.m4a"/><Relationship Id="rId1" Type="http://schemas.microsoft.com/office/2007/relationships/media" Target="../media/media37.m4a"/><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8.pn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8.png"/><Relationship Id="rId4"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852A094-C892-CD11-63B7-9603F37ECCAC}"/>
              </a:ext>
            </a:extLst>
          </p:cNvPr>
          <p:cNvSpPr>
            <a:spLocks noGrp="1"/>
          </p:cNvSpPr>
          <p:nvPr>
            <p:ph type="ctrTitle"/>
          </p:nvPr>
        </p:nvSpPr>
        <p:spPr>
          <a:xfrm>
            <a:off x="2575614" y="3108960"/>
            <a:ext cx="6432584" cy="2000798"/>
          </a:xfrm>
        </p:spPr>
        <p:txBody>
          <a:bodyPr>
            <a:normAutofit/>
          </a:bodyPr>
          <a:lstStyle/>
          <a:p>
            <a:r>
              <a:rPr lang="en-SI" b="1" dirty="0">
                <a:cs typeface="Arial"/>
              </a:rPr>
              <a:t>Motivacija za vztrajanje pri vadbi</a:t>
            </a:r>
            <a:br>
              <a:rPr lang="en-SI" b="1" dirty="0">
                <a:cs typeface="Arial"/>
              </a:rPr>
            </a:br>
            <a:br>
              <a:rPr lang="en-SI" b="1" dirty="0">
                <a:cs typeface="Arial"/>
              </a:rPr>
            </a:br>
            <a:br>
              <a:rPr lang="en-US" b="1" dirty="0">
                <a:cs typeface="Arial"/>
              </a:rPr>
            </a:br>
            <a:r>
              <a:rPr lang="en-US" b="1" dirty="0">
                <a:cs typeface="Arial"/>
              </a:rPr>
              <a:t>dr. Maja Smrdu, </a:t>
            </a:r>
            <a:r>
              <a:rPr lang="en-US" b="1" dirty="0" err="1">
                <a:cs typeface="Arial"/>
              </a:rPr>
              <a:t>športna</a:t>
            </a:r>
            <a:r>
              <a:rPr lang="en-US" b="1" dirty="0">
                <a:cs typeface="Arial"/>
              </a:rPr>
              <a:t> </a:t>
            </a:r>
            <a:r>
              <a:rPr lang="en-US" b="1" dirty="0" err="1">
                <a:cs typeface="Arial"/>
              </a:rPr>
              <a:t>psihologinja</a:t>
            </a:r>
            <a:endParaRPr lang="en-US" b="1" dirty="0">
              <a:cs typeface="Arial"/>
            </a:endParaRPr>
          </a:p>
        </p:txBody>
      </p:sp>
      <p:sp>
        <p:nvSpPr>
          <p:cNvPr id="4" name="Subtitle 3">
            <a:extLst>
              <a:ext uri="{FF2B5EF4-FFF2-40B4-BE49-F238E27FC236}">
                <a16:creationId xmlns:a16="http://schemas.microsoft.com/office/drawing/2014/main" id="{AA2A3C74-C577-8B04-38EA-943C965495DA}"/>
              </a:ext>
            </a:extLst>
          </p:cNvPr>
          <p:cNvSpPr>
            <a:spLocks noGrp="1"/>
          </p:cNvSpPr>
          <p:nvPr>
            <p:ph type="subTitle" idx="1"/>
          </p:nvPr>
        </p:nvSpPr>
        <p:spPr>
          <a:xfrm>
            <a:off x="2810933" y="1561545"/>
            <a:ext cx="6197265" cy="1428145"/>
          </a:xfrm>
        </p:spPr>
        <p:txBody>
          <a:bodyPr>
            <a:normAutofit/>
          </a:bodyPr>
          <a:lstStyle/>
          <a:p>
            <a:r>
              <a:rPr lang="sv-SE" dirty="0"/>
              <a:t>»Zmigaj se do vadbe« </a:t>
            </a:r>
            <a:endParaRPr lang="en-SI" dirty="0"/>
          </a:p>
        </p:txBody>
      </p:sp>
      <p:pic>
        <p:nvPicPr>
          <p:cNvPr id="11" name="Audio 10">
            <a:extLst>
              <a:ext uri="{FF2B5EF4-FFF2-40B4-BE49-F238E27FC236}">
                <a16:creationId xmlns:a16="http://schemas.microsoft.com/office/drawing/2014/main" id="{34A6BF59-0199-2A3E-B344-C6DDCCB6C92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818151167"/>
      </p:ext>
    </p:extLst>
  </p:cSld>
  <p:clrMapOvr>
    <a:masterClrMapping/>
  </p:clrMapOvr>
  <mc:AlternateContent xmlns:mc="http://schemas.openxmlformats.org/markup-compatibility/2006">
    <mc:Choice xmlns:p14="http://schemas.microsoft.com/office/powerpoint/2010/main" Requires="p14">
      <p:transition spd="slow" p14:dur="2000" advTm="43850"/>
    </mc:Choice>
    <mc:Fallback>
      <p:transition spd="slow" advTm="438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543B7B-4F36-69C3-58B6-2712E756C49B}"/>
              </a:ext>
            </a:extLst>
          </p:cNvPr>
          <p:cNvSpPr>
            <a:spLocks noGrp="1"/>
          </p:cNvSpPr>
          <p:nvPr>
            <p:ph type="title"/>
          </p:nvPr>
        </p:nvSpPr>
        <p:spPr/>
        <p:txBody>
          <a:bodyPr/>
          <a:lstStyle/>
          <a:p>
            <a:r>
              <a:rPr lang="en-GB" dirty="0">
                <a:solidFill>
                  <a:srgbClr val="7030A0"/>
                </a:solidFill>
              </a:rPr>
              <a:t>2. </a:t>
            </a:r>
            <a:r>
              <a:rPr lang="en-GB" dirty="0" err="1">
                <a:solidFill>
                  <a:srgbClr val="7030A0"/>
                </a:solidFill>
              </a:rPr>
              <a:t>Nizka</a:t>
            </a:r>
            <a:r>
              <a:rPr lang="en-GB" dirty="0">
                <a:solidFill>
                  <a:srgbClr val="7030A0"/>
                </a:solidFill>
              </a:rPr>
              <a:t> </a:t>
            </a:r>
            <a:r>
              <a:rPr lang="en-GB" dirty="0" err="1">
                <a:solidFill>
                  <a:srgbClr val="7030A0"/>
                </a:solidFill>
              </a:rPr>
              <a:t>motivacija</a:t>
            </a:r>
            <a:r>
              <a:rPr lang="en-GB" dirty="0">
                <a:solidFill>
                  <a:srgbClr val="7030A0"/>
                </a:solidFill>
              </a:rPr>
              <a:t> / </a:t>
            </a:r>
            <a:r>
              <a:rPr lang="en-GB" dirty="0" err="1">
                <a:solidFill>
                  <a:srgbClr val="7030A0"/>
                </a:solidFill>
              </a:rPr>
              <a:t>izguba</a:t>
            </a:r>
            <a:r>
              <a:rPr lang="en-GB" dirty="0">
                <a:solidFill>
                  <a:srgbClr val="7030A0"/>
                </a:solidFill>
              </a:rPr>
              <a:t> </a:t>
            </a:r>
            <a:r>
              <a:rPr lang="en-GB" dirty="0" err="1">
                <a:solidFill>
                  <a:srgbClr val="7030A0"/>
                </a:solidFill>
              </a:rPr>
              <a:t>zagona</a:t>
            </a:r>
            <a:endParaRPr lang="en-SI" dirty="0">
              <a:solidFill>
                <a:srgbClr val="7030A0"/>
              </a:solidFill>
            </a:endParaRPr>
          </a:p>
        </p:txBody>
      </p:sp>
      <p:sp>
        <p:nvSpPr>
          <p:cNvPr id="4" name="Rectangle 1">
            <a:extLst>
              <a:ext uri="{FF2B5EF4-FFF2-40B4-BE49-F238E27FC236}">
                <a16:creationId xmlns:a16="http://schemas.microsoft.com/office/drawing/2014/main" id="{27A3711D-8DED-CB1C-8802-D1B4E77E2565}"/>
              </a:ext>
            </a:extLst>
          </p:cNvPr>
          <p:cNvSpPr>
            <a:spLocks noGrp="1" noChangeArrowheads="1"/>
          </p:cNvSpPr>
          <p:nvPr>
            <p:ph idx="1"/>
          </p:nvPr>
        </p:nvSpPr>
        <p:spPr bwMode="auto">
          <a:xfrm>
            <a:off x="1039501" y="1762296"/>
            <a:ext cx="10396144" cy="4370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SI" altLang="en-SI" sz="2000" b="1" i="0" u="none" strike="noStrike" cap="none" normalizeH="0" baseline="0" dirty="0">
                <a:ln>
                  <a:noFill/>
                </a:ln>
                <a:effectLst/>
                <a:latin typeface="Arial" panose="020B0604020202020204" pitchFamily="34" charset="0"/>
              </a:rPr>
              <a:t>Kaj se dogaja:</a:t>
            </a:r>
            <a:br>
              <a:rPr kumimoji="0" lang="en-SI" altLang="en-SI" sz="2000" b="0" i="0" u="none" strike="noStrike" cap="none" normalizeH="0" baseline="0" dirty="0">
                <a:ln>
                  <a:noFill/>
                </a:ln>
                <a:effectLst/>
                <a:latin typeface="Arial" panose="020B0604020202020204" pitchFamily="34" charset="0"/>
              </a:rPr>
            </a:br>
            <a:r>
              <a:rPr kumimoji="0" lang="en-SI" altLang="en-SI" sz="2000" b="0" i="0" u="none" strike="noStrike" cap="none" normalizeH="0" baseline="0" dirty="0">
                <a:ln>
                  <a:noFill/>
                </a:ln>
                <a:effectLst/>
                <a:latin typeface="Arial" panose="020B0604020202020204" pitchFamily="34" charset="0"/>
              </a:rPr>
              <a:t>Začetna motivacija je pogosto visoka, a nestabilna. Če temelji na zunanjih razlogih (npr. videz), hitro upade.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SI" altLang="en-SI" sz="2000" b="0" i="0" u="none" strike="noStrike" cap="none" normalizeH="0" baseline="0" dirty="0">
              <a:ln>
                <a:noFill/>
              </a:ln>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SI" altLang="en-SI" sz="2000" b="1" i="0" u="none" strike="noStrike" cap="none" normalizeH="0" baseline="0" dirty="0">
                <a:ln>
                  <a:noFill/>
                </a:ln>
                <a:effectLst/>
                <a:latin typeface="Arial" panose="020B0604020202020204" pitchFamily="34" charset="0"/>
              </a:rPr>
              <a:t>Ključni koncept:</a:t>
            </a:r>
            <a:r>
              <a:rPr kumimoji="0" lang="en-SI" altLang="en-SI" sz="2000" b="0" i="0" u="none" strike="noStrike" cap="none" normalizeH="0" baseline="0" dirty="0">
                <a:ln>
                  <a:noFill/>
                </a:ln>
                <a:effectLst/>
                <a:latin typeface="Arial" panose="020B0604020202020204" pitchFamily="34" charset="0"/>
              </a:rPr>
              <a:t> notranja motivacija</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SI" altLang="en-SI" sz="2000" b="0" i="0" u="none" strike="noStrike" cap="none" normalizeH="0" baseline="0" dirty="0">
              <a:ln>
                <a:noFill/>
              </a:ln>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SI" altLang="en-SI" sz="2000" b="1" i="0" u="none" strike="noStrike" cap="none" normalizeH="0" baseline="0" dirty="0">
                <a:ln>
                  <a:noFill/>
                </a:ln>
                <a:effectLst/>
                <a:latin typeface="Arial" panose="020B0604020202020204" pitchFamily="34" charset="0"/>
              </a:rPr>
              <a:t>Tipični vzorci:</a:t>
            </a:r>
            <a:endParaRPr kumimoji="0" lang="en-SI" altLang="en-SI" sz="2000" b="0" i="0" u="none" strike="noStrike" cap="none" normalizeH="0" baseline="0" dirty="0">
              <a:ln>
                <a:noFill/>
              </a:ln>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SI" altLang="en-SI" sz="2000" b="0" i="0" u="none" strike="noStrike" cap="none" normalizeH="0" baseline="0" dirty="0">
                <a:ln>
                  <a:noFill/>
                </a:ln>
                <a:effectLst/>
                <a:latin typeface="Arial" panose="020B0604020202020204" pitchFamily="34" charset="0"/>
              </a:rPr>
              <a:t>“Na začetku sem bil ful motiviran, potem pa je minilo.”</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SI" altLang="en-SI" sz="2000" b="0" i="0" u="none" strike="noStrike" cap="none" normalizeH="0" baseline="0" dirty="0">
                <a:ln>
                  <a:noFill/>
                </a:ln>
                <a:effectLst/>
                <a:latin typeface="Arial" panose="020B0604020202020204" pitchFamily="34" charset="0"/>
              </a:rPr>
              <a:t>skoki med obdobji intenzivnosti in popolne neaktivnosti</a:t>
            </a:r>
          </a:p>
          <a:p>
            <a:pPr marL="0" marR="0" lvl="0" indent="0" algn="l" defTabSz="914400" rtl="0" eaLnBrk="0" fontAlgn="base" latinLnBrk="0" hangingPunct="0">
              <a:lnSpc>
                <a:spcPct val="100000"/>
              </a:lnSpc>
              <a:spcBef>
                <a:spcPct val="0"/>
              </a:spcBef>
              <a:spcAft>
                <a:spcPct val="0"/>
              </a:spcAft>
              <a:buClrTx/>
              <a:buSzTx/>
              <a:buNone/>
              <a:tabLst/>
            </a:pPr>
            <a:endParaRPr kumimoji="0" lang="en-SI" altLang="en-SI" sz="2000" b="0" i="0" u="none" strike="noStrike" cap="none" normalizeH="0" baseline="0" dirty="0">
              <a:ln>
                <a:noFill/>
              </a:ln>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SI" altLang="en-SI" sz="2000" b="1" i="0" u="none" strike="noStrike" cap="none" normalizeH="0" baseline="0" dirty="0">
                <a:ln>
                  <a:noFill/>
                </a:ln>
                <a:effectLst/>
                <a:latin typeface="Arial" panose="020B0604020202020204" pitchFamily="34" charset="0"/>
              </a:rPr>
              <a:t>Psihološko ozadje:</a:t>
            </a:r>
            <a:endParaRPr kumimoji="0" lang="en-SI" altLang="en-SI" sz="2000" b="0" i="0" u="none" strike="noStrike" cap="none" normalizeH="0" baseline="0" dirty="0">
              <a:ln>
                <a:noFill/>
              </a:ln>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SI" altLang="en-SI" sz="2000" b="0" i="0" u="none" strike="noStrike" cap="none" normalizeH="0" baseline="0" dirty="0">
                <a:ln>
                  <a:noFill/>
                </a:ln>
                <a:effectLst/>
                <a:latin typeface="Arial" panose="020B0604020202020204" pitchFamily="34" charset="0"/>
              </a:rPr>
              <a:t>dopaminski “novostni efekt”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SI" altLang="en-SI" sz="2000" b="0" i="0" u="none" strike="noStrike" cap="none" normalizeH="0" baseline="0" dirty="0">
                <a:ln>
                  <a:noFill/>
                </a:ln>
                <a:effectLst/>
                <a:latin typeface="Arial" panose="020B0604020202020204" pitchFamily="34" charset="0"/>
              </a:rPr>
              <a:t>pomanjkanje osebnega pomena aktivnosti</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SI" altLang="en-SI" sz="1800" b="0" i="0" u="none" strike="noStrike" cap="none" normalizeH="0" baseline="0" dirty="0">
              <a:ln>
                <a:noFill/>
              </a:ln>
              <a:solidFill>
                <a:schemeClr val="tx1"/>
              </a:solidFill>
              <a:effectLst/>
              <a:latin typeface="Arial" panose="020B0604020202020204" pitchFamily="34" charset="0"/>
            </a:endParaRPr>
          </a:p>
        </p:txBody>
      </p:sp>
      <p:pic>
        <p:nvPicPr>
          <p:cNvPr id="19" name="Audio 18">
            <a:extLst>
              <a:ext uri="{FF2B5EF4-FFF2-40B4-BE49-F238E27FC236}">
                <a16:creationId xmlns:a16="http://schemas.microsoft.com/office/drawing/2014/main" id="{3B970340-C2E1-4708-DC6E-BDA13329AE2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607025981"/>
      </p:ext>
    </p:extLst>
  </p:cSld>
  <p:clrMapOvr>
    <a:masterClrMapping/>
  </p:clrMapOvr>
  <mc:AlternateContent xmlns:mc="http://schemas.openxmlformats.org/markup-compatibility/2006">
    <mc:Choice xmlns:p14="http://schemas.microsoft.com/office/powerpoint/2010/main" Requires="p14">
      <p:transition spd="slow" p14:dur="2000" advTm="181834"/>
    </mc:Choice>
    <mc:Fallback>
      <p:transition spd="slow" advTm="1818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DB6CB76-7ED9-96E1-D728-4B353780A8C5}"/>
              </a:ext>
            </a:extLst>
          </p:cNvPr>
          <p:cNvSpPr>
            <a:spLocks noGrp="1"/>
          </p:cNvSpPr>
          <p:nvPr>
            <p:ph type="title"/>
          </p:nvPr>
        </p:nvSpPr>
        <p:spPr/>
        <p:txBody>
          <a:bodyPr>
            <a:normAutofit/>
          </a:bodyPr>
          <a:lstStyle/>
          <a:p>
            <a:r>
              <a:rPr lang="en-SI" altLang="en-SI" sz="2400" b="0" dirty="0">
                <a:solidFill>
                  <a:srgbClr val="C00000"/>
                </a:solidFill>
                <a:latin typeface="Arial" panose="020B0604020202020204" pitchFamily="34" charset="0"/>
              </a:rPr>
              <a:t>“Motivacija ni pogoj za začetek – pogosto pride po akciji.”</a:t>
            </a:r>
            <a:endParaRPr lang="en-SI" sz="2400" dirty="0">
              <a:solidFill>
                <a:srgbClr val="C00000"/>
              </a:solidFill>
            </a:endParaRPr>
          </a:p>
        </p:txBody>
      </p:sp>
      <p:sp>
        <p:nvSpPr>
          <p:cNvPr id="4" name="Rectangle 1">
            <a:extLst>
              <a:ext uri="{FF2B5EF4-FFF2-40B4-BE49-F238E27FC236}">
                <a16:creationId xmlns:a16="http://schemas.microsoft.com/office/drawing/2014/main" id="{B8607B3F-5A6E-5F8A-04CB-D0A0CC20DB1F}"/>
              </a:ext>
            </a:extLst>
          </p:cNvPr>
          <p:cNvSpPr>
            <a:spLocks noGrp="1" noChangeArrowheads="1"/>
          </p:cNvSpPr>
          <p:nvPr>
            <p:ph idx="1"/>
          </p:nvPr>
        </p:nvSpPr>
        <p:spPr bwMode="auto">
          <a:xfrm>
            <a:off x="1039500" y="1562240"/>
            <a:ext cx="6399509" cy="477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SI" altLang="en-SI" sz="2200" b="1" i="0" u="none" strike="noStrike" cap="none" normalizeH="0" baseline="0" dirty="0">
                <a:ln>
                  <a:noFill/>
                </a:ln>
                <a:effectLst/>
                <a:latin typeface="Arial" panose="020B0604020202020204" pitchFamily="34" charset="0"/>
              </a:rPr>
              <a:t>Cilj:</a:t>
            </a:r>
            <a:r>
              <a:rPr kumimoji="0" lang="en-SI" altLang="en-SI" sz="2200" b="0" i="0" u="none" strike="noStrike" cap="none" normalizeH="0" baseline="0" dirty="0">
                <a:ln>
                  <a:noFill/>
                </a:ln>
                <a:effectLst/>
                <a:latin typeface="Arial" panose="020B0604020202020204" pitchFamily="34" charset="0"/>
              </a:rPr>
              <a:t> prehod iz “moram” v “želim/mi koristi”</a:t>
            </a:r>
          </a:p>
          <a:p>
            <a:pPr marL="0" marR="0" lvl="0" indent="0" algn="l" defTabSz="914400" rtl="0" eaLnBrk="0" fontAlgn="base" latinLnBrk="0" hangingPunct="0">
              <a:lnSpc>
                <a:spcPct val="100000"/>
              </a:lnSpc>
              <a:spcBef>
                <a:spcPct val="0"/>
              </a:spcBef>
              <a:spcAft>
                <a:spcPct val="0"/>
              </a:spcAft>
              <a:buClrTx/>
              <a:buSzTx/>
              <a:buFontTx/>
              <a:buNone/>
              <a:tabLst/>
            </a:pPr>
            <a:r>
              <a:rPr kumimoji="0" lang="en-SI" altLang="en-SI" sz="2200" b="1" i="0" u="none" strike="noStrike" cap="none" normalizeH="0" baseline="0" dirty="0">
                <a:ln>
                  <a:noFill/>
                </a:ln>
                <a:effectLst/>
                <a:latin typeface="Arial" panose="020B0604020202020204" pitchFamily="34" charset="0"/>
              </a:rPr>
              <a:t>Ključ:</a:t>
            </a:r>
            <a:r>
              <a:rPr kumimoji="0" lang="en-SI" altLang="en-SI" sz="2200" b="0" i="0" u="none" strike="noStrike" cap="none" normalizeH="0" baseline="0" dirty="0">
                <a:ln>
                  <a:noFill/>
                </a:ln>
                <a:effectLst/>
                <a:latin typeface="Arial" panose="020B0604020202020204" pitchFamily="34" charset="0"/>
              </a:rPr>
              <a:t> intrinzična motivacija</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SI" altLang="en-SI" sz="2200" b="0" i="0" u="none" strike="noStrike" cap="none" normalizeH="0" baseline="0" dirty="0">
              <a:ln>
                <a:noFill/>
              </a:ln>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SI" altLang="en-SI" sz="2200" b="1" i="0" u="none" strike="noStrike" cap="none" normalizeH="0" baseline="0" dirty="0">
                <a:ln>
                  <a:noFill/>
                </a:ln>
                <a:effectLst/>
                <a:latin typeface="Arial" panose="020B0604020202020204" pitchFamily="34" charset="0"/>
              </a:rPr>
              <a:t>Intervencije:</a:t>
            </a:r>
            <a:endParaRPr kumimoji="0" lang="en-SI" altLang="en-SI" sz="2200" b="0" i="0" u="none" strike="noStrike" cap="none" normalizeH="0" baseline="0" dirty="0">
              <a:ln>
                <a:noFill/>
              </a:ln>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SI" altLang="en-SI" sz="2200" b="1" i="0" u="none" strike="noStrike" cap="none" normalizeH="0" baseline="0" dirty="0">
                <a:ln>
                  <a:noFill/>
                </a:ln>
                <a:effectLst/>
                <a:latin typeface="Arial" panose="020B0604020202020204" pitchFamily="34" charset="0"/>
              </a:rPr>
              <a:t>Fokus na občutek po aktivnosti:</a:t>
            </a:r>
            <a:br>
              <a:rPr kumimoji="0" lang="en-SI" altLang="en-SI" sz="2200" b="0" i="0" u="none" strike="noStrike" cap="none" normalizeH="0" baseline="0" dirty="0">
                <a:ln>
                  <a:noFill/>
                </a:ln>
                <a:effectLst/>
                <a:latin typeface="Arial" panose="020B0604020202020204" pitchFamily="34" charset="0"/>
              </a:rPr>
            </a:br>
            <a:r>
              <a:rPr kumimoji="0" lang="en-SI" altLang="en-SI" sz="2200" b="0" i="0" u="none" strike="noStrike" cap="none" normalizeH="0" baseline="0" dirty="0">
                <a:ln>
                  <a:noFill/>
                </a:ln>
                <a:effectLst/>
                <a:latin typeface="Arial" panose="020B0604020202020204" pitchFamily="34" charset="0"/>
              </a:rPr>
              <a:t>→ “Kako se počutim 10 min po gibanju?”</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SI" altLang="en-SI" sz="2200" b="1" i="0" u="none" strike="noStrike" cap="none" normalizeH="0" baseline="0" dirty="0">
              <a:ln>
                <a:noFill/>
              </a:ln>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SI" altLang="en-SI" sz="2200" b="1" i="0" u="none" strike="noStrike" cap="none" normalizeH="0" baseline="0" dirty="0">
                <a:ln>
                  <a:noFill/>
                </a:ln>
                <a:effectLst/>
                <a:latin typeface="Arial" panose="020B0604020202020204" pitchFamily="34" charset="0"/>
              </a:rPr>
              <a:t>Seznam osebnih razlogov:</a:t>
            </a:r>
            <a:br>
              <a:rPr kumimoji="0" lang="en-SI" altLang="en-SI" sz="2200" b="0" i="0" u="none" strike="noStrike" cap="none" normalizeH="0" baseline="0" dirty="0">
                <a:ln>
                  <a:noFill/>
                </a:ln>
                <a:effectLst/>
                <a:latin typeface="Arial" panose="020B0604020202020204" pitchFamily="34" charset="0"/>
              </a:rPr>
            </a:br>
            <a:r>
              <a:rPr kumimoji="0" lang="en-SI" altLang="en-SI" sz="2200" b="0" i="0" u="none" strike="noStrike" cap="none" normalizeH="0" baseline="0" dirty="0">
                <a:ln>
                  <a:noFill/>
                </a:ln>
                <a:effectLst/>
                <a:latin typeface="Arial" panose="020B0604020202020204" pitchFamily="34" charset="0"/>
              </a:rPr>
              <a:t>(energija, manj stresa, boljši spanec)</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SI" altLang="en-SI" sz="2200" b="1" i="0" u="none" strike="noStrike" cap="none" normalizeH="0" baseline="0" dirty="0">
              <a:ln>
                <a:noFill/>
              </a:ln>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SI" altLang="en-SI" sz="2200" b="1" i="0" u="none" strike="noStrike" cap="none" normalizeH="0" baseline="0" dirty="0">
                <a:ln>
                  <a:noFill/>
                </a:ln>
                <a:effectLst/>
                <a:latin typeface="Arial" panose="020B0604020202020204" pitchFamily="34" charset="0"/>
              </a:rPr>
              <a:t>Mini vaja:</a:t>
            </a:r>
            <a:endParaRPr kumimoji="0" lang="en-SI" altLang="en-SI" sz="2200" b="0" i="0" u="none" strike="noStrike" cap="none" normalizeH="0" baseline="0" dirty="0">
              <a:ln>
                <a:noFill/>
              </a:ln>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SI" altLang="en-SI" sz="2200" b="0" i="0" u="none" strike="noStrike" cap="none" normalizeH="0" baseline="0" dirty="0">
                <a:ln>
                  <a:noFill/>
                </a:ln>
                <a:effectLst/>
                <a:latin typeface="Arial" panose="020B0604020202020204" pitchFamily="34" charset="0"/>
              </a:rPr>
              <a:t>Dokončaj stavek:</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n-SI" altLang="en-SI" sz="2200" b="0" i="0" u="none" strike="noStrike" cap="none" normalizeH="0" baseline="0" dirty="0">
                <a:ln>
                  <a:noFill/>
                </a:ln>
                <a:effectLst/>
                <a:latin typeface="Arial" panose="020B0604020202020204" pitchFamily="34" charset="0"/>
              </a:rPr>
              <a:t>“Gibanje mi pomaga, da se počutim ______.”</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SI" altLang="en-SI" sz="1800" b="0" i="0" u="none" strike="noStrike" cap="none" normalizeH="0" baseline="0" dirty="0">
              <a:ln>
                <a:noFill/>
              </a:ln>
              <a:solidFill>
                <a:schemeClr val="tx1"/>
              </a:solidFill>
              <a:effectLst/>
              <a:latin typeface="Arial" panose="020B0604020202020204" pitchFamily="34" charset="0"/>
            </a:endParaRPr>
          </a:p>
        </p:txBody>
      </p:sp>
      <p:pic>
        <p:nvPicPr>
          <p:cNvPr id="6" name="Audio 5">
            <a:extLst>
              <a:ext uri="{FF2B5EF4-FFF2-40B4-BE49-F238E27FC236}">
                <a16:creationId xmlns:a16="http://schemas.microsoft.com/office/drawing/2014/main" id="{41B0055A-CDC9-A95A-B513-44B6630C608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4039477364"/>
      </p:ext>
    </p:extLst>
  </p:cSld>
  <p:clrMapOvr>
    <a:masterClrMapping/>
  </p:clrMapOvr>
  <mc:AlternateContent xmlns:mc="http://schemas.openxmlformats.org/markup-compatibility/2006">
    <mc:Choice xmlns:p14="http://schemas.microsoft.com/office/powerpoint/2010/main" Requires="p14">
      <p:transition spd="slow" p14:dur="2000" advTm="100501"/>
    </mc:Choice>
    <mc:Fallback>
      <p:transition spd="slow" advTm="1005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489E9877-1405-9C87-FD4B-51CDE591F40F}"/>
              </a:ext>
            </a:extLst>
          </p:cNvPr>
          <p:cNvSpPr>
            <a:spLocks noGrp="1" noChangeArrowheads="1"/>
          </p:cNvSpPr>
          <p:nvPr>
            <p:ph type="title"/>
          </p:nvPr>
        </p:nvSpPr>
        <p:spPr bwMode="auto">
          <a:xfrm>
            <a:off x="1039499" y="725969"/>
            <a:ext cx="689919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SI" altLang="en-SI" i="0" u="none" strike="noStrike" cap="none" normalizeH="0" baseline="0" dirty="0">
                <a:ln>
                  <a:noFill/>
                </a:ln>
                <a:solidFill>
                  <a:srgbClr val="7030A0"/>
                </a:solidFill>
                <a:effectLst/>
                <a:latin typeface="Calibri" panose="020F0502020204030204" pitchFamily="34" charset="0"/>
                <a:cs typeface="Calibri" panose="020F0502020204030204" pitchFamily="34" charset="0"/>
              </a:rPr>
              <a:t>3. Previsoka pričakovanja (“vse-ali-nič”)</a:t>
            </a:r>
          </a:p>
        </p:txBody>
      </p:sp>
      <p:sp>
        <p:nvSpPr>
          <p:cNvPr id="5" name="Rectangle 2">
            <a:extLst>
              <a:ext uri="{FF2B5EF4-FFF2-40B4-BE49-F238E27FC236}">
                <a16:creationId xmlns:a16="http://schemas.microsoft.com/office/drawing/2014/main" id="{54A1DFCF-BC7B-4A91-4C75-14BD52C16657}"/>
              </a:ext>
            </a:extLst>
          </p:cNvPr>
          <p:cNvSpPr>
            <a:spLocks noGrp="1" noChangeArrowheads="1"/>
          </p:cNvSpPr>
          <p:nvPr>
            <p:ph idx="1"/>
          </p:nvPr>
        </p:nvSpPr>
        <p:spPr bwMode="auto">
          <a:xfrm>
            <a:off x="1039500" y="2223961"/>
            <a:ext cx="7507183" cy="3447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SI" altLang="en-SI" sz="2000" b="1" i="0" u="none" strike="noStrike" cap="none" normalizeH="0" baseline="0" dirty="0">
                <a:ln>
                  <a:noFill/>
                </a:ln>
                <a:effectLst/>
                <a:latin typeface="Arial" panose="020B0604020202020204" pitchFamily="34" charset="0"/>
              </a:rPr>
              <a:t>Kaj se dogaja:</a:t>
            </a:r>
            <a:br>
              <a:rPr kumimoji="0" lang="en-SI" altLang="en-SI" sz="2000" b="0" i="0" u="none" strike="noStrike" cap="none" normalizeH="0" baseline="0" dirty="0">
                <a:ln>
                  <a:noFill/>
                </a:ln>
                <a:effectLst/>
                <a:latin typeface="Arial" panose="020B0604020202020204" pitchFamily="34" charset="0"/>
              </a:rPr>
            </a:br>
            <a:r>
              <a:rPr kumimoji="0" lang="en-SI" altLang="en-SI" sz="2000" b="0" i="0" u="none" strike="noStrike" cap="none" normalizeH="0" baseline="0" dirty="0">
                <a:ln>
                  <a:noFill/>
                </a:ln>
                <a:effectLst/>
                <a:latin typeface="Arial" panose="020B0604020202020204" pitchFamily="34" charset="0"/>
              </a:rPr>
              <a:t>Ljudje začnejo z režimom, ki ga dolgoročno ni možno vzdrževati.</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SI" altLang="en-SI" sz="2000" b="0" i="0" u="none" strike="noStrike" cap="none" normalizeH="0" baseline="0" dirty="0">
              <a:ln>
                <a:noFill/>
              </a:ln>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SI" altLang="en-SI" sz="2000" b="1" i="0" u="none" strike="noStrike" cap="none" normalizeH="0" baseline="0" dirty="0">
                <a:ln>
                  <a:noFill/>
                </a:ln>
                <a:effectLst/>
                <a:latin typeface="Arial" panose="020B0604020202020204" pitchFamily="34" charset="0"/>
              </a:rPr>
              <a:t>Tipični vzorci:</a:t>
            </a:r>
            <a:endParaRPr kumimoji="0" lang="en-SI" altLang="en-SI" sz="2000" b="0" i="0" u="none" strike="noStrike" cap="none" normalizeH="0" baseline="0" dirty="0">
              <a:ln>
                <a:noFill/>
              </a:ln>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SI" altLang="en-SI" sz="2000" b="0" i="0" u="none" strike="noStrike" cap="none" normalizeH="0" baseline="0" dirty="0">
                <a:ln>
                  <a:noFill/>
                </a:ln>
                <a:effectLst/>
                <a:latin typeface="Arial" panose="020B0604020202020204" pitchFamily="34" charset="0"/>
              </a:rPr>
              <a:t>5x tedensko trening → 0x</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SI" altLang="en-SI" sz="2000" b="0" i="0" u="none" strike="noStrike" cap="none" normalizeH="0" baseline="0" dirty="0">
                <a:ln>
                  <a:noFill/>
                </a:ln>
                <a:effectLst/>
                <a:latin typeface="Arial" panose="020B0604020202020204" pitchFamily="34" charset="0"/>
              </a:rPr>
              <a:t>“Če ne naredim cele vadbe, nima smisla”</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SI" altLang="en-SI" sz="2000" b="0" i="0" u="none" strike="noStrike" cap="none" normalizeH="0" baseline="0" dirty="0">
              <a:ln>
                <a:noFill/>
              </a:ln>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SI" altLang="en-SI" sz="2000" b="1" i="0" u="none" strike="noStrike" cap="none" normalizeH="0" baseline="0" dirty="0">
                <a:ln>
                  <a:noFill/>
                </a:ln>
                <a:effectLst/>
                <a:latin typeface="Arial" panose="020B0604020202020204" pitchFamily="34" charset="0"/>
              </a:rPr>
              <a:t>Psihološko ozadje:</a:t>
            </a:r>
            <a:endParaRPr kumimoji="0" lang="en-SI" altLang="en-SI" sz="2000" b="0" i="0" u="none" strike="noStrike" cap="none" normalizeH="0" baseline="0" dirty="0">
              <a:ln>
                <a:noFill/>
              </a:ln>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SI" altLang="en-SI" sz="2000" b="0" i="0" u="none" strike="noStrike" cap="none" normalizeH="0" baseline="0" dirty="0">
                <a:ln>
                  <a:noFill/>
                </a:ln>
                <a:effectLst/>
                <a:latin typeface="Arial" panose="020B0604020202020204" pitchFamily="34" charset="0"/>
              </a:rPr>
              <a:t>perfekcionizem</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SI" altLang="en-SI" sz="2000" b="0" i="0" u="none" strike="noStrike" cap="none" normalizeH="0" baseline="0" dirty="0">
                <a:ln>
                  <a:noFill/>
                </a:ln>
                <a:effectLst/>
                <a:latin typeface="Arial" panose="020B0604020202020204" pitchFamily="34" charset="0"/>
              </a:rPr>
              <a:t>črno-belo razmišljanje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SI" altLang="en-SI" sz="1800" b="0" i="0" u="none" strike="noStrike" cap="none" normalizeH="0" baseline="0" dirty="0">
              <a:ln>
                <a:noFill/>
              </a:ln>
              <a:solidFill>
                <a:schemeClr val="tx1"/>
              </a:solidFill>
              <a:effectLst/>
              <a:latin typeface="Arial" panose="020B0604020202020204" pitchFamily="34" charset="0"/>
            </a:endParaRPr>
          </a:p>
        </p:txBody>
      </p:sp>
      <p:pic>
        <p:nvPicPr>
          <p:cNvPr id="7" name="Audio 6">
            <a:extLst>
              <a:ext uri="{FF2B5EF4-FFF2-40B4-BE49-F238E27FC236}">
                <a16:creationId xmlns:a16="http://schemas.microsoft.com/office/drawing/2014/main" id="{F4AD2D40-532B-3812-4DE6-3B8D8DF1A74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889905635"/>
      </p:ext>
    </p:extLst>
  </p:cSld>
  <p:clrMapOvr>
    <a:masterClrMapping/>
  </p:clrMapOvr>
  <mc:AlternateContent xmlns:mc="http://schemas.openxmlformats.org/markup-compatibility/2006">
    <mc:Choice xmlns:p14="http://schemas.microsoft.com/office/powerpoint/2010/main" Requires="p14">
      <p:transition spd="slow" p14:dur="2000" advTm="44597"/>
    </mc:Choice>
    <mc:Fallback>
      <p:transition spd="slow" advTm="445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709AB72-BB53-8E73-66AB-706ADA4429A6}"/>
              </a:ext>
            </a:extLst>
          </p:cNvPr>
          <p:cNvSpPr>
            <a:spLocks noGrp="1"/>
          </p:cNvSpPr>
          <p:nvPr>
            <p:ph idx="1"/>
          </p:nvPr>
        </p:nvSpPr>
        <p:spPr/>
        <p:txBody>
          <a:bodyPr>
            <a:normAutofit lnSpcReduction="10000"/>
          </a:bodyPr>
          <a:lstStyle/>
          <a:p>
            <a:pPr marL="0" lvl="0" indent="0" defTabSz="914400" eaLnBrk="0" fontAlgn="base" hangingPunct="0">
              <a:spcBef>
                <a:spcPct val="0"/>
              </a:spcBef>
              <a:spcAft>
                <a:spcPct val="0"/>
              </a:spcAft>
              <a:buNone/>
            </a:pPr>
            <a:r>
              <a:rPr lang="en-SI" altLang="en-SI" sz="2000" b="1" dirty="0">
                <a:solidFill>
                  <a:schemeClr val="tx1"/>
                </a:solidFill>
                <a:latin typeface="Arial" panose="020B0604020202020204" pitchFamily="34" charset="0"/>
              </a:rPr>
              <a:t>Cilj:</a:t>
            </a:r>
            <a:r>
              <a:rPr lang="en-SI" altLang="en-SI" sz="2000" dirty="0">
                <a:solidFill>
                  <a:schemeClr val="tx1"/>
                </a:solidFill>
                <a:latin typeface="Arial" panose="020B0604020202020204" pitchFamily="34" charset="0"/>
              </a:rPr>
              <a:t> razbiti “vse- ali - nič” vzorec</a:t>
            </a:r>
          </a:p>
          <a:p>
            <a:pPr marL="0" lvl="0" indent="0" defTabSz="914400" eaLnBrk="0" fontAlgn="base" hangingPunct="0">
              <a:spcBef>
                <a:spcPct val="0"/>
              </a:spcBef>
              <a:spcAft>
                <a:spcPct val="0"/>
              </a:spcAft>
              <a:buNone/>
            </a:pPr>
            <a:endParaRPr lang="en-SI" altLang="en-SI" sz="2000" dirty="0">
              <a:solidFill>
                <a:schemeClr val="tx1"/>
              </a:solidFill>
              <a:latin typeface="Arial" panose="020B0604020202020204" pitchFamily="34" charset="0"/>
            </a:endParaRPr>
          </a:p>
          <a:p>
            <a:pPr marL="0" lvl="0" indent="0" defTabSz="914400" eaLnBrk="0" fontAlgn="base" hangingPunct="0">
              <a:spcBef>
                <a:spcPct val="0"/>
              </a:spcBef>
              <a:spcAft>
                <a:spcPct val="0"/>
              </a:spcAft>
              <a:buNone/>
            </a:pPr>
            <a:r>
              <a:rPr lang="en-SI" altLang="en-SI" sz="2000" b="1" dirty="0">
                <a:solidFill>
                  <a:schemeClr val="tx1"/>
                </a:solidFill>
                <a:latin typeface="Arial" panose="020B0604020202020204" pitchFamily="34" charset="0"/>
              </a:rPr>
              <a:t>Intervencije:</a:t>
            </a:r>
          </a:p>
          <a:p>
            <a:pPr marL="0" lvl="0" indent="0" defTabSz="914400" eaLnBrk="0" fontAlgn="base" hangingPunct="0">
              <a:spcBef>
                <a:spcPct val="0"/>
              </a:spcBef>
              <a:spcAft>
                <a:spcPct val="0"/>
              </a:spcAft>
              <a:buNone/>
            </a:pPr>
            <a:endParaRPr lang="en-GB" altLang="en-SI" sz="2000" b="1" dirty="0">
              <a:solidFill>
                <a:schemeClr val="tx1"/>
              </a:solidFill>
              <a:latin typeface="Arial" panose="020B0604020202020204" pitchFamily="34" charset="0"/>
            </a:endParaRPr>
          </a:p>
          <a:p>
            <a:pPr marL="0" lvl="0" indent="0" defTabSz="914400" eaLnBrk="0" fontAlgn="base" hangingPunct="0">
              <a:spcBef>
                <a:spcPct val="0"/>
              </a:spcBef>
              <a:spcAft>
                <a:spcPct val="0"/>
              </a:spcAft>
              <a:buNone/>
            </a:pPr>
            <a:r>
              <a:rPr lang="en-SI" altLang="en-SI" sz="2000" b="1" dirty="0">
                <a:solidFill>
                  <a:schemeClr val="tx1"/>
                </a:solidFill>
                <a:latin typeface="Arial" panose="020B0604020202020204" pitchFamily="34" charset="0"/>
              </a:rPr>
              <a:t>Minimalni standard:</a:t>
            </a:r>
            <a:br>
              <a:rPr lang="en-SI" altLang="en-SI" sz="2000" dirty="0">
                <a:solidFill>
                  <a:schemeClr val="tx1"/>
                </a:solidFill>
                <a:latin typeface="Arial" panose="020B0604020202020204" pitchFamily="34" charset="0"/>
              </a:rPr>
            </a:br>
            <a:r>
              <a:rPr lang="en-SI" altLang="en-SI" sz="2000" dirty="0">
                <a:solidFill>
                  <a:schemeClr val="tx1"/>
                </a:solidFill>
                <a:latin typeface="Arial" panose="020B0604020202020204" pitchFamily="34" charset="0"/>
              </a:rPr>
              <a:t>→ “Tudi 10 min šteje.”</a:t>
            </a:r>
          </a:p>
          <a:p>
            <a:pPr marL="0" lvl="0" indent="0" defTabSz="914400" eaLnBrk="0" fontAlgn="base" hangingPunct="0">
              <a:spcBef>
                <a:spcPct val="0"/>
              </a:spcBef>
              <a:spcAft>
                <a:spcPct val="0"/>
              </a:spcAft>
              <a:buFontTx/>
              <a:buChar char="•"/>
            </a:pPr>
            <a:endParaRPr lang="en-SI" altLang="en-SI" sz="2000" dirty="0">
              <a:solidFill>
                <a:schemeClr val="tx1"/>
              </a:solidFill>
              <a:latin typeface="Arial" panose="020B0604020202020204" pitchFamily="34" charset="0"/>
            </a:endParaRPr>
          </a:p>
          <a:p>
            <a:pPr marL="0" lvl="0" indent="0" defTabSz="914400" eaLnBrk="0" fontAlgn="base" hangingPunct="0">
              <a:spcBef>
                <a:spcPct val="0"/>
              </a:spcBef>
              <a:spcAft>
                <a:spcPct val="0"/>
              </a:spcAft>
              <a:buFontTx/>
              <a:buChar char="•"/>
            </a:pPr>
            <a:r>
              <a:rPr lang="en-SI" altLang="en-SI" sz="2000" b="1" dirty="0">
                <a:solidFill>
                  <a:schemeClr val="tx1"/>
                </a:solidFill>
                <a:latin typeface="Arial" panose="020B0604020202020204" pitchFamily="34" charset="0"/>
              </a:rPr>
              <a:t>Pravilo 50 %:</a:t>
            </a:r>
            <a:br>
              <a:rPr lang="en-SI" altLang="en-SI" sz="2000" dirty="0">
                <a:solidFill>
                  <a:schemeClr val="tx1"/>
                </a:solidFill>
                <a:latin typeface="Arial" panose="020B0604020202020204" pitchFamily="34" charset="0"/>
              </a:rPr>
            </a:br>
            <a:r>
              <a:rPr lang="en-SI" altLang="en-SI" sz="2000" dirty="0">
                <a:solidFill>
                  <a:schemeClr val="tx1"/>
                </a:solidFill>
                <a:latin typeface="Arial" panose="020B0604020202020204" pitchFamily="34" charset="0"/>
              </a:rPr>
              <a:t>→ raje narediš manj kot preveč (in obupaš)</a:t>
            </a:r>
          </a:p>
          <a:p>
            <a:pPr marL="0" lvl="0" indent="0" defTabSz="914400" eaLnBrk="0" fontAlgn="base" hangingPunct="0">
              <a:spcBef>
                <a:spcPct val="0"/>
              </a:spcBef>
              <a:spcAft>
                <a:spcPct val="0"/>
              </a:spcAft>
              <a:buNone/>
            </a:pPr>
            <a:endParaRPr lang="en-SI" altLang="en-SI" sz="2000" b="1" dirty="0">
              <a:solidFill>
                <a:schemeClr val="tx1"/>
              </a:solidFill>
              <a:latin typeface="Arial" panose="020B0604020202020204" pitchFamily="34" charset="0"/>
            </a:endParaRPr>
          </a:p>
          <a:p>
            <a:pPr marL="0" lvl="0" indent="0" defTabSz="914400" eaLnBrk="0" fontAlgn="base" hangingPunct="0">
              <a:spcBef>
                <a:spcPct val="0"/>
              </a:spcBef>
              <a:spcAft>
                <a:spcPct val="0"/>
              </a:spcAft>
              <a:buNone/>
            </a:pPr>
            <a:r>
              <a:rPr lang="en-SI" altLang="en-SI" sz="2000" b="1" dirty="0">
                <a:solidFill>
                  <a:schemeClr val="tx1"/>
                </a:solidFill>
                <a:latin typeface="Arial" panose="020B0604020202020204" pitchFamily="34" charset="0"/>
              </a:rPr>
              <a:t>Mini vaja:</a:t>
            </a:r>
            <a:endParaRPr lang="en-SI" altLang="en-SI" sz="2000" dirty="0">
              <a:solidFill>
                <a:schemeClr val="tx1"/>
              </a:solidFill>
              <a:latin typeface="Arial" panose="020B0604020202020204" pitchFamily="34" charset="0"/>
            </a:endParaRPr>
          </a:p>
          <a:p>
            <a:pPr marL="0" lvl="0" indent="0" defTabSz="914400" eaLnBrk="0" fontAlgn="base" hangingPunct="0">
              <a:spcBef>
                <a:spcPct val="0"/>
              </a:spcBef>
              <a:spcAft>
                <a:spcPct val="0"/>
              </a:spcAft>
              <a:buFontTx/>
              <a:buChar char="•"/>
            </a:pPr>
            <a:r>
              <a:rPr lang="en-SI" altLang="en-SI" sz="2000" dirty="0">
                <a:solidFill>
                  <a:schemeClr val="tx1"/>
                </a:solidFill>
                <a:latin typeface="Arial" panose="020B0604020202020204" pitchFamily="34" charset="0"/>
              </a:rPr>
              <a:t>Vsak določi:</a:t>
            </a:r>
            <a:br>
              <a:rPr lang="en-SI" altLang="en-SI" sz="2000" dirty="0">
                <a:solidFill>
                  <a:schemeClr val="tx1"/>
                </a:solidFill>
                <a:latin typeface="Arial" panose="020B0604020202020204" pitchFamily="34" charset="0"/>
              </a:rPr>
            </a:br>
            <a:r>
              <a:rPr lang="en-SI" altLang="en-SI" sz="2000" dirty="0">
                <a:solidFill>
                  <a:schemeClr val="tx1"/>
                </a:solidFill>
                <a:latin typeface="Arial" panose="020B0604020202020204" pitchFamily="34" charset="0"/>
              </a:rPr>
              <a:t>→ “Moj minimalni trening = ______”</a:t>
            </a:r>
          </a:p>
          <a:p>
            <a:endParaRPr lang="en-SI" dirty="0"/>
          </a:p>
        </p:txBody>
      </p:sp>
      <p:sp>
        <p:nvSpPr>
          <p:cNvPr id="3" name="Title 2">
            <a:extLst>
              <a:ext uri="{FF2B5EF4-FFF2-40B4-BE49-F238E27FC236}">
                <a16:creationId xmlns:a16="http://schemas.microsoft.com/office/drawing/2014/main" id="{127263DB-2426-20B8-5100-3E7630F28C95}"/>
              </a:ext>
            </a:extLst>
          </p:cNvPr>
          <p:cNvSpPr>
            <a:spLocks noGrp="1"/>
          </p:cNvSpPr>
          <p:nvPr>
            <p:ph type="title"/>
          </p:nvPr>
        </p:nvSpPr>
        <p:spPr/>
        <p:txBody>
          <a:bodyPr>
            <a:normAutofit/>
          </a:bodyPr>
          <a:lstStyle/>
          <a:p>
            <a:r>
              <a:rPr lang="en-SI" altLang="en-SI" sz="2400" b="0" dirty="0">
                <a:solidFill>
                  <a:srgbClr val="C00000"/>
                </a:solidFill>
                <a:latin typeface="Arial" panose="020B0604020202020204" pitchFamily="34" charset="0"/>
              </a:rPr>
              <a:t>“Napredek ne pride iz popolnosti, ampak iz ponavljanja.”</a:t>
            </a:r>
            <a:endParaRPr lang="en-SI" sz="2400" b="0" dirty="0">
              <a:solidFill>
                <a:srgbClr val="C00000"/>
              </a:solidFill>
            </a:endParaRPr>
          </a:p>
        </p:txBody>
      </p:sp>
      <p:pic>
        <p:nvPicPr>
          <p:cNvPr id="7" name="Audio 6">
            <a:extLst>
              <a:ext uri="{FF2B5EF4-FFF2-40B4-BE49-F238E27FC236}">
                <a16:creationId xmlns:a16="http://schemas.microsoft.com/office/drawing/2014/main" id="{C5D34A08-9986-C992-40B6-0BCE016F2C3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386286731"/>
      </p:ext>
    </p:extLst>
  </p:cSld>
  <p:clrMapOvr>
    <a:masterClrMapping/>
  </p:clrMapOvr>
  <mc:AlternateContent xmlns:mc="http://schemas.openxmlformats.org/markup-compatibility/2006">
    <mc:Choice xmlns:p14="http://schemas.microsoft.com/office/powerpoint/2010/main" Requires="p14">
      <p:transition spd="slow" p14:dur="2000" advTm="76234"/>
    </mc:Choice>
    <mc:Fallback>
      <p:transition spd="slow" advTm="762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DEFE2C6E-3BC6-6FCD-4FAF-8AC7760A0B03}"/>
              </a:ext>
            </a:extLst>
          </p:cNvPr>
          <p:cNvSpPr>
            <a:spLocks noGrp="1" noChangeArrowheads="1"/>
          </p:cNvSpPr>
          <p:nvPr>
            <p:ph type="title"/>
          </p:nvPr>
        </p:nvSpPr>
        <p:spPr bwMode="auto">
          <a:xfrm>
            <a:off x="1039500" y="353436"/>
            <a:ext cx="637257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SI" altLang="en-SI" i="0" u="none" strike="noStrike" cap="none" normalizeH="0" baseline="0" dirty="0">
                <a:ln>
                  <a:noFill/>
                </a:ln>
                <a:solidFill>
                  <a:srgbClr val="7030A0"/>
                </a:solidFill>
                <a:effectLst/>
                <a:latin typeface="-webkit-standard"/>
              </a:rPr>
              <a:t>4. Pomanjkanje takojšnjih rezultatov</a:t>
            </a:r>
            <a:endParaRPr kumimoji="0" lang="en-SI" altLang="en-SI" i="0" u="none" strike="noStrike" cap="none" normalizeH="0" baseline="0" dirty="0">
              <a:ln>
                <a:noFill/>
              </a:ln>
              <a:solidFill>
                <a:srgbClr val="7030A0"/>
              </a:solidFill>
              <a:effectLst/>
              <a:latin typeface="Arial" panose="020B0604020202020204" pitchFamily="34" charset="0"/>
            </a:endParaRPr>
          </a:p>
        </p:txBody>
      </p:sp>
      <p:sp>
        <p:nvSpPr>
          <p:cNvPr id="5" name="Rectangle 2">
            <a:extLst>
              <a:ext uri="{FF2B5EF4-FFF2-40B4-BE49-F238E27FC236}">
                <a16:creationId xmlns:a16="http://schemas.microsoft.com/office/drawing/2014/main" id="{FB29F3DD-2F50-9BE2-AA35-4E0DC948BF1D}"/>
              </a:ext>
            </a:extLst>
          </p:cNvPr>
          <p:cNvSpPr>
            <a:spLocks noGrp="1" noChangeArrowheads="1"/>
          </p:cNvSpPr>
          <p:nvPr>
            <p:ph idx="1"/>
          </p:nvPr>
        </p:nvSpPr>
        <p:spPr bwMode="auto">
          <a:xfrm>
            <a:off x="1039500" y="1546852"/>
            <a:ext cx="8145178" cy="4801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SI" altLang="en-SI" sz="2400" b="1" i="0" u="none" strike="noStrike" cap="none" normalizeH="0" baseline="0" dirty="0">
                <a:ln>
                  <a:noFill/>
                </a:ln>
                <a:effectLst/>
                <a:latin typeface="Arial" panose="020B0604020202020204" pitchFamily="34" charset="0"/>
              </a:rPr>
              <a:t>Kaj se dogaja:</a:t>
            </a:r>
            <a:br>
              <a:rPr kumimoji="0" lang="en-SI" altLang="en-SI" sz="2400" b="0" i="0" u="none" strike="noStrike" cap="none" normalizeH="0" baseline="0" dirty="0">
                <a:ln>
                  <a:noFill/>
                </a:ln>
                <a:effectLst/>
                <a:latin typeface="Arial" panose="020B0604020202020204" pitchFamily="34" charset="0"/>
              </a:rPr>
            </a:br>
            <a:r>
              <a:rPr kumimoji="0" lang="en-SI" altLang="en-SI" sz="2400" b="0" i="0" u="none" strike="noStrike" cap="none" normalizeH="0" baseline="0" dirty="0">
                <a:ln>
                  <a:noFill/>
                </a:ln>
                <a:effectLst/>
                <a:latin typeface="Arial" panose="020B0604020202020204" pitchFamily="34" charset="0"/>
              </a:rPr>
              <a:t>Koristi gibanja so pogosto </a:t>
            </a:r>
            <a:r>
              <a:rPr kumimoji="0" lang="en-SI" altLang="en-SI" sz="2400" b="1" i="0" u="none" strike="noStrike" cap="none" normalizeH="0" baseline="0" dirty="0">
                <a:ln>
                  <a:noFill/>
                </a:ln>
                <a:effectLst/>
                <a:latin typeface="Arial" panose="020B0604020202020204" pitchFamily="34" charset="0"/>
              </a:rPr>
              <a:t>zakasnjene</a:t>
            </a:r>
            <a:r>
              <a:rPr kumimoji="0" lang="en-SI" altLang="en-SI" sz="2400" b="0" i="0" u="none" strike="noStrike" cap="none" normalizeH="0" baseline="0" dirty="0">
                <a:ln>
                  <a:noFill/>
                </a:ln>
                <a:effectLst/>
                <a:latin typeface="Arial" panose="020B0604020202020204" pitchFamily="34" charset="0"/>
              </a:rPr>
              <a:t>, trud pa takojšen.</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SI" altLang="en-SI" sz="2400" b="0" i="0" u="none" strike="noStrike" cap="none" normalizeH="0" baseline="0" dirty="0">
              <a:ln>
                <a:noFill/>
              </a:ln>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SI" altLang="en-SI" sz="2400" b="1" i="0" u="none" strike="noStrike" cap="none" normalizeH="0" baseline="0" dirty="0">
                <a:ln>
                  <a:noFill/>
                </a:ln>
                <a:effectLst/>
                <a:latin typeface="Arial" panose="020B0604020202020204" pitchFamily="34" charset="0"/>
              </a:rPr>
              <a:t>Ključni koncept:</a:t>
            </a:r>
            <a:r>
              <a:rPr kumimoji="0" lang="en-SI" altLang="en-SI" sz="2400" b="0" i="0" u="none" strike="noStrike" cap="none" normalizeH="0" baseline="0" dirty="0">
                <a:ln>
                  <a:noFill/>
                </a:ln>
                <a:effectLst/>
                <a:latin typeface="Arial" panose="020B0604020202020204" pitchFamily="34" charset="0"/>
              </a:rPr>
              <a:t> zakasnjene nagrade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SI" altLang="en-SI" sz="2400" b="0" i="0" u="none" strike="noStrike" cap="none" normalizeH="0" baseline="0" dirty="0">
              <a:ln>
                <a:noFill/>
              </a:ln>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SI" altLang="en-SI" sz="2400" b="1" i="0" u="none" strike="noStrike" cap="none" normalizeH="0" baseline="0" dirty="0">
                <a:ln>
                  <a:noFill/>
                </a:ln>
                <a:effectLst/>
                <a:latin typeface="Arial" panose="020B0604020202020204" pitchFamily="34" charset="0"/>
              </a:rPr>
              <a:t>Tipični vzorci:</a:t>
            </a:r>
            <a:endParaRPr kumimoji="0" lang="en-SI" altLang="en-SI" sz="2400" b="0" i="0" u="none" strike="noStrike" cap="none" normalizeH="0" baseline="0" dirty="0">
              <a:ln>
                <a:noFill/>
              </a:ln>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SI" altLang="en-SI" sz="2400" b="0" i="0" u="none" strike="noStrike" cap="none" normalizeH="0" baseline="0" dirty="0">
                <a:ln>
                  <a:noFill/>
                </a:ln>
                <a:effectLst/>
                <a:latin typeface="Arial" panose="020B0604020202020204" pitchFamily="34" charset="0"/>
              </a:rPr>
              <a:t>“Vadim že 2 tedna, pa ni razlike.”</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SI" altLang="en-SI" sz="2400" b="0" i="0" u="none" strike="noStrike" cap="none" normalizeH="0" baseline="0" dirty="0">
                <a:ln>
                  <a:noFill/>
                </a:ln>
                <a:effectLst/>
                <a:latin typeface="Arial" panose="020B0604020202020204" pitchFamily="34" charset="0"/>
              </a:rPr>
              <a:t>fokus na težo ali izgled</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SI" altLang="en-SI" sz="2400" b="0" i="0" u="none" strike="noStrike" cap="none" normalizeH="0" baseline="0" dirty="0">
              <a:ln>
                <a:noFill/>
              </a:ln>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SI" altLang="en-SI" sz="2400" b="1" i="0" u="none" strike="noStrike" cap="none" normalizeH="0" baseline="0" dirty="0">
                <a:ln>
                  <a:noFill/>
                </a:ln>
                <a:effectLst/>
                <a:latin typeface="Arial" panose="020B0604020202020204" pitchFamily="34" charset="0"/>
              </a:rPr>
              <a:t>Psihološko ozadje:</a:t>
            </a:r>
            <a:endParaRPr kumimoji="0" lang="en-SI" altLang="en-SI" sz="2400" b="0" i="0" u="none" strike="noStrike" cap="none" normalizeH="0" baseline="0" dirty="0">
              <a:ln>
                <a:noFill/>
              </a:ln>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SI" altLang="en-SI" sz="2400" b="0" i="0" u="none" strike="noStrike" cap="none" normalizeH="0" baseline="0" dirty="0">
                <a:ln>
                  <a:noFill/>
                </a:ln>
                <a:effectLst/>
                <a:latin typeface="Arial" panose="020B0604020202020204" pitchFamily="34" charset="0"/>
              </a:rPr>
              <a:t>možgani dajejo prednost takojšnjim nagradam</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SI" altLang="en-SI" sz="2400" b="0" i="0" u="none" strike="noStrike" cap="none" normalizeH="0" baseline="0" dirty="0">
                <a:ln>
                  <a:noFill/>
                </a:ln>
                <a:effectLst/>
                <a:latin typeface="Arial" panose="020B0604020202020204" pitchFamily="34" charset="0"/>
              </a:rPr>
              <a:t>nizka občutljivost za subtilne izboljšave (energija, spanec</a:t>
            </a:r>
            <a:r>
              <a:rPr kumimoji="0" lang="en-SI" altLang="en-SI" sz="1800" b="0" i="0" u="none" strike="noStrike" cap="none" normalizeH="0" baseline="0" dirty="0">
                <a:ln>
                  <a:noFill/>
                </a:ln>
                <a:solidFill>
                  <a:srgbClr val="000000"/>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SI" altLang="en-SI" sz="1800" b="0" i="0" u="none" strike="noStrike" cap="none" normalizeH="0" baseline="0" dirty="0">
              <a:ln>
                <a:noFill/>
              </a:ln>
              <a:solidFill>
                <a:schemeClr val="tx1"/>
              </a:solidFill>
              <a:effectLst/>
              <a:latin typeface="Arial" panose="020B0604020202020204" pitchFamily="34" charset="0"/>
            </a:endParaRPr>
          </a:p>
        </p:txBody>
      </p:sp>
      <p:pic>
        <p:nvPicPr>
          <p:cNvPr id="7" name="Audio 6">
            <a:extLst>
              <a:ext uri="{FF2B5EF4-FFF2-40B4-BE49-F238E27FC236}">
                <a16:creationId xmlns:a16="http://schemas.microsoft.com/office/drawing/2014/main" id="{3650F3F0-22B2-A6B3-BF08-48993F98DEC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538475295"/>
      </p:ext>
    </p:extLst>
  </p:cSld>
  <p:clrMapOvr>
    <a:masterClrMapping/>
  </p:clrMapOvr>
  <mc:AlternateContent xmlns:mc="http://schemas.openxmlformats.org/markup-compatibility/2006">
    <mc:Choice xmlns:p14="http://schemas.microsoft.com/office/powerpoint/2010/main" Requires="p14">
      <p:transition spd="slow" p14:dur="2000" advTm="122666"/>
    </mc:Choice>
    <mc:Fallback>
      <p:transition spd="slow" advTm="1226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095554D-0774-38D4-E36A-DC5148DDABE7}"/>
              </a:ext>
            </a:extLst>
          </p:cNvPr>
          <p:cNvSpPr>
            <a:spLocks noGrp="1"/>
          </p:cNvSpPr>
          <p:nvPr>
            <p:ph idx="1"/>
          </p:nvPr>
        </p:nvSpPr>
        <p:spPr>
          <a:xfrm>
            <a:off x="1039499" y="1589855"/>
            <a:ext cx="8589404" cy="3995125"/>
          </a:xfrm>
        </p:spPr>
        <p:txBody>
          <a:bodyPr/>
          <a:lstStyle/>
          <a:p>
            <a:pPr marL="457200" indent="-457200">
              <a:buFont typeface="+mj-lt"/>
              <a:buAutoNum type="arabicPeriod"/>
            </a:pPr>
            <a:r>
              <a:rPr lang="en-SI" sz="2400" kern="0" dirty="0">
                <a:solidFill>
                  <a:schemeClr val="tx1"/>
                </a:solidFill>
                <a:latin typeface="Calibri" panose="020F0502020204030204" pitchFamily="34" charset="0"/>
                <a:ea typeface="Times New Roman" panose="02020603050405020304" pitchFamily="18" charset="0"/>
              </a:rPr>
              <a:t>Učenje novega vedenja vključuje prefrontalni korteks</a:t>
            </a:r>
            <a:r>
              <a:rPr lang="en-SI" sz="2400" dirty="0">
                <a:solidFill>
                  <a:schemeClr val="tx1"/>
                </a:solidFill>
              </a:rPr>
              <a:t> </a:t>
            </a:r>
          </a:p>
          <a:p>
            <a:pPr marL="457200" indent="-457200">
              <a:buFont typeface="+mj-lt"/>
              <a:buAutoNum type="arabicPeriod"/>
            </a:pPr>
            <a:r>
              <a:rPr lang="en-SI" sz="2400" kern="0" dirty="0">
                <a:solidFill>
                  <a:schemeClr val="tx1"/>
                </a:solidFill>
                <a:latin typeface="Calibri" panose="020F0502020204030204" pitchFamily="34" charset="0"/>
                <a:ea typeface="Times New Roman" panose="02020603050405020304" pitchFamily="18" charset="0"/>
              </a:rPr>
              <a:t>Ponavljanje aktivira bazalne ganglije</a:t>
            </a:r>
            <a:r>
              <a:rPr lang="en-SI" sz="2400" dirty="0">
                <a:solidFill>
                  <a:schemeClr val="tx1"/>
                </a:solidFill>
              </a:rPr>
              <a:t> </a:t>
            </a:r>
          </a:p>
          <a:p>
            <a:pPr marL="457200" indent="-457200">
              <a:buFont typeface="+mj-lt"/>
              <a:buAutoNum type="arabicPeriod"/>
            </a:pPr>
            <a:r>
              <a:rPr lang="en-SI" sz="2400" kern="0" dirty="0">
                <a:solidFill>
                  <a:schemeClr val="tx1"/>
                </a:solidFill>
                <a:latin typeface="Calibri" panose="020F0502020204030204" pitchFamily="34" charset="0"/>
                <a:ea typeface="Times New Roman" panose="02020603050405020304" pitchFamily="18" charset="0"/>
              </a:rPr>
              <a:t>Vedenje postane sproženo z »sprožilec- rutina- nagrada«</a:t>
            </a:r>
            <a:r>
              <a:rPr lang="en-SI" sz="2400" dirty="0">
                <a:solidFill>
                  <a:schemeClr val="tx1"/>
                </a:solidFill>
              </a:rPr>
              <a:t> </a:t>
            </a:r>
          </a:p>
          <a:p>
            <a:pPr marL="457200" indent="-457200">
              <a:buFont typeface="+mj-lt"/>
              <a:buAutoNum type="arabicPeriod"/>
            </a:pPr>
            <a:r>
              <a:rPr lang="en-SI" sz="2400" kern="0" dirty="0">
                <a:solidFill>
                  <a:schemeClr val="tx1"/>
                </a:solidFill>
                <a:latin typeface="Calibri" panose="020F0502020204030204" pitchFamily="34" charset="0"/>
                <a:ea typeface="Times New Roman" panose="02020603050405020304" pitchFamily="18" charset="0"/>
              </a:rPr>
              <a:t>Zmanjša se aktivacija zavestnih možganskih centrov, poveča bazalnih ganglijev</a:t>
            </a:r>
            <a:endParaRPr lang="en-SI" sz="2400" dirty="0">
              <a:solidFill>
                <a:schemeClr val="tx1"/>
              </a:solidFill>
            </a:endParaRPr>
          </a:p>
          <a:p>
            <a:endParaRPr lang="en-SI" dirty="0"/>
          </a:p>
        </p:txBody>
      </p:sp>
      <p:sp>
        <p:nvSpPr>
          <p:cNvPr id="3" name="Title 2">
            <a:extLst>
              <a:ext uri="{FF2B5EF4-FFF2-40B4-BE49-F238E27FC236}">
                <a16:creationId xmlns:a16="http://schemas.microsoft.com/office/drawing/2014/main" id="{80C63A6A-8D1A-AF11-6337-2996E00F15FE}"/>
              </a:ext>
            </a:extLst>
          </p:cNvPr>
          <p:cNvSpPr>
            <a:spLocks noGrp="1"/>
          </p:cNvSpPr>
          <p:nvPr>
            <p:ph type="title"/>
          </p:nvPr>
        </p:nvSpPr>
        <p:spPr/>
        <p:txBody>
          <a:bodyPr/>
          <a:lstStyle/>
          <a:p>
            <a:r>
              <a:rPr lang="en-SI" dirty="0">
                <a:solidFill>
                  <a:srgbClr val="7030A0"/>
                </a:solidFill>
              </a:rPr>
              <a:t>Biološko učenje- navada</a:t>
            </a:r>
          </a:p>
        </p:txBody>
      </p:sp>
      <p:graphicFrame>
        <p:nvGraphicFramePr>
          <p:cNvPr id="4" name="Table 3">
            <a:extLst>
              <a:ext uri="{FF2B5EF4-FFF2-40B4-BE49-F238E27FC236}">
                <a16:creationId xmlns:a16="http://schemas.microsoft.com/office/drawing/2014/main" id="{6ADF0DCC-05E6-3060-38C9-B955B177D0AD}"/>
              </a:ext>
            </a:extLst>
          </p:cNvPr>
          <p:cNvGraphicFramePr>
            <a:graphicFrameLocks noGrp="1"/>
          </p:cNvGraphicFramePr>
          <p:nvPr>
            <p:extLst>
              <p:ext uri="{D42A27DB-BD31-4B8C-83A1-F6EECF244321}">
                <p14:modId xmlns:p14="http://schemas.microsoft.com/office/powerpoint/2010/main" val="3489769815"/>
              </p:ext>
            </p:extLst>
          </p:nvPr>
        </p:nvGraphicFramePr>
        <p:xfrm>
          <a:off x="440724" y="4239839"/>
          <a:ext cx="11310552" cy="1705232"/>
        </p:xfrm>
        <a:graphic>
          <a:graphicData uri="http://schemas.openxmlformats.org/drawingml/2006/table">
            <a:tbl>
              <a:tblPr firstRow="1" firstCol="1" bandRow="1">
                <a:tableStyleId>{5C22544A-7EE6-4342-B048-85BDC9FD1C3A}</a:tableStyleId>
              </a:tblPr>
              <a:tblGrid>
                <a:gridCol w="3770184">
                  <a:extLst>
                    <a:ext uri="{9D8B030D-6E8A-4147-A177-3AD203B41FA5}">
                      <a16:colId xmlns:a16="http://schemas.microsoft.com/office/drawing/2014/main" val="4146152939"/>
                    </a:ext>
                  </a:extLst>
                </a:gridCol>
                <a:gridCol w="3770184">
                  <a:extLst>
                    <a:ext uri="{9D8B030D-6E8A-4147-A177-3AD203B41FA5}">
                      <a16:colId xmlns:a16="http://schemas.microsoft.com/office/drawing/2014/main" val="2962391174"/>
                    </a:ext>
                  </a:extLst>
                </a:gridCol>
                <a:gridCol w="3770184">
                  <a:extLst>
                    <a:ext uri="{9D8B030D-6E8A-4147-A177-3AD203B41FA5}">
                      <a16:colId xmlns:a16="http://schemas.microsoft.com/office/drawing/2014/main" val="4258405825"/>
                    </a:ext>
                  </a:extLst>
                </a:gridCol>
              </a:tblGrid>
              <a:tr h="426308">
                <a:tc>
                  <a:txBody>
                    <a:bodyPr/>
                    <a:lstStyle/>
                    <a:p>
                      <a:pPr algn="ctr">
                        <a:buNone/>
                      </a:pPr>
                      <a:r>
                        <a:rPr lang="en-SI" sz="1800" kern="100">
                          <a:effectLst/>
                        </a:rPr>
                        <a:t>Faza</a:t>
                      </a:r>
                      <a:endParaRPr lang="en-SI" sz="18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9525" anchor="ctr"/>
                </a:tc>
                <a:tc>
                  <a:txBody>
                    <a:bodyPr/>
                    <a:lstStyle/>
                    <a:p>
                      <a:pPr algn="ctr">
                        <a:buNone/>
                      </a:pPr>
                      <a:r>
                        <a:rPr lang="en-SI" sz="1800" kern="100">
                          <a:effectLst/>
                        </a:rPr>
                        <a:t>Aktivni možganski deli</a:t>
                      </a:r>
                      <a:endParaRPr lang="en-SI" sz="18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9525" anchor="ctr"/>
                </a:tc>
                <a:tc>
                  <a:txBody>
                    <a:bodyPr/>
                    <a:lstStyle/>
                    <a:p>
                      <a:pPr algn="ctr">
                        <a:buNone/>
                      </a:pPr>
                      <a:r>
                        <a:rPr lang="en-SI" sz="1800" kern="100">
                          <a:effectLst/>
                        </a:rPr>
                        <a:t>Kako se vedenje občuti</a:t>
                      </a:r>
                      <a:endParaRPr lang="en-SI" sz="18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1860647049"/>
                  </a:ext>
                </a:extLst>
              </a:tr>
              <a:tr h="426308">
                <a:tc>
                  <a:txBody>
                    <a:bodyPr/>
                    <a:lstStyle/>
                    <a:p>
                      <a:pPr>
                        <a:buNone/>
                      </a:pPr>
                      <a:r>
                        <a:rPr lang="en-SI" sz="1800" kern="100">
                          <a:effectLst/>
                        </a:rPr>
                        <a:t>Začetek</a:t>
                      </a:r>
                      <a:endParaRPr lang="en-SI" sz="18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9525" anchor="ctr"/>
                </a:tc>
                <a:tc>
                  <a:txBody>
                    <a:bodyPr/>
                    <a:lstStyle/>
                    <a:p>
                      <a:pPr>
                        <a:buNone/>
                      </a:pPr>
                      <a:r>
                        <a:rPr lang="en-SI" sz="1800" kern="100">
                          <a:effectLst/>
                        </a:rPr>
                        <a:t>Prefrontalni korteks</a:t>
                      </a:r>
                      <a:endParaRPr lang="en-SI" sz="18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9525" anchor="ctr"/>
                </a:tc>
                <a:tc>
                  <a:txBody>
                    <a:bodyPr/>
                    <a:lstStyle/>
                    <a:p>
                      <a:pPr>
                        <a:buNone/>
                      </a:pPr>
                      <a:r>
                        <a:rPr lang="en-SI" sz="1800" kern="100">
                          <a:effectLst/>
                        </a:rPr>
                        <a:t>Zavestno odločanje, napor</a:t>
                      </a:r>
                      <a:endParaRPr lang="en-SI" sz="18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2001941639"/>
                  </a:ext>
                </a:extLst>
              </a:tr>
              <a:tr h="426308">
                <a:tc>
                  <a:txBody>
                    <a:bodyPr/>
                    <a:lstStyle/>
                    <a:p>
                      <a:pPr>
                        <a:buNone/>
                      </a:pPr>
                      <a:r>
                        <a:rPr lang="en-SI" sz="1800" kern="100">
                          <a:effectLst/>
                        </a:rPr>
                        <a:t>Ponavljanje</a:t>
                      </a:r>
                      <a:endParaRPr lang="en-SI" sz="18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9525" anchor="ctr"/>
                </a:tc>
                <a:tc>
                  <a:txBody>
                    <a:bodyPr/>
                    <a:lstStyle/>
                    <a:p>
                      <a:pPr>
                        <a:buNone/>
                      </a:pPr>
                      <a:r>
                        <a:rPr lang="en-SI" sz="1800" kern="100">
                          <a:effectLst/>
                        </a:rPr>
                        <a:t>Prefrontalni + bazalni gangliji</a:t>
                      </a:r>
                      <a:endParaRPr lang="en-SI" sz="18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9525" anchor="ctr"/>
                </a:tc>
                <a:tc>
                  <a:txBody>
                    <a:bodyPr/>
                    <a:lstStyle/>
                    <a:p>
                      <a:pPr>
                        <a:buNone/>
                      </a:pPr>
                      <a:r>
                        <a:rPr lang="en-SI" sz="1800" kern="100">
                          <a:effectLst/>
                        </a:rPr>
                        <a:t>Vedenje postaja lažje</a:t>
                      </a:r>
                      <a:endParaRPr lang="en-SI" sz="18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1543179355"/>
                  </a:ext>
                </a:extLst>
              </a:tr>
              <a:tr h="426308">
                <a:tc>
                  <a:txBody>
                    <a:bodyPr/>
                    <a:lstStyle/>
                    <a:p>
                      <a:pPr>
                        <a:buNone/>
                      </a:pPr>
                      <a:r>
                        <a:rPr lang="en-SI" sz="1800" kern="100">
                          <a:effectLst/>
                        </a:rPr>
                        <a:t>Navada</a:t>
                      </a:r>
                      <a:endParaRPr lang="en-SI" sz="18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9525" anchor="ctr"/>
                </a:tc>
                <a:tc>
                  <a:txBody>
                    <a:bodyPr/>
                    <a:lstStyle/>
                    <a:p>
                      <a:pPr>
                        <a:buNone/>
                      </a:pPr>
                      <a:r>
                        <a:rPr lang="en-SI" sz="1800" kern="100">
                          <a:effectLst/>
                        </a:rPr>
                        <a:t>Bazalni gangliji</a:t>
                      </a:r>
                      <a:endParaRPr lang="en-SI" sz="18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9525" anchor="ctr"/>
                </a:tc>
                <a:tc>
                  <a:txBody>
                    <a:bodyPr/>
                    <a:lstStyle/>
                    <a:p>
                      <a:pPr>
                        <a:buNone/>
                      </a:pPr>
                      <a:r>
                        <a:rPr lang="en-SI" sz="1800" kern="100" dirty="0">
                          <a:effectLst/>
                        </a:rPr>
                        <a:t>Avtomatsko, brez boja</a:t>
                      </a:r>
                      <a:endParaRPr lang="en-SI" sz="1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3552682349"/>
                  </a:ext>
                </a:extLst>
              </a:tr>
            </a:tbl>
          </a:graphicData>
        </a:graphic>
      </p:graphicFrame>
      <p:pic>
        <p:nvPicPr>
          <p:cNvPr id="6" name="Audio 5">
            <a:extLst>
              <a:ext uri="{FF2B5EF4-FFF2-40B4-BE49-F238E27FC236}">
                <a16:creationId xmlns:a16="http://schemas.microsoft.com/office/drawing/2014/main" id="{6F9FCB0E-C535-9902-884D-8F18C08E69F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614811277"/>
      </p:ext>
    </p:extLst>
  </p:cSld>
  <p:clrMapOvr>
    <a:masterClrMapping/>
  </p:clrMapOvr>
  <mc:AlternateContent xmlns:mc="http://schemas.openxmlformats.org/markup-compatibility/2006">
    <mc:Choice xmlns:p14="http://schemas.microsoft.com/office/powerpoint/2010/main" Requires="p14">
      <p:transition spd="slow" p14:dur="2000" advTm="223766"/>
    </mc:Choice>
    <mc:Fallback>
      <p:transition spd="slow" advTm="2237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9689381-F2BF-C024-84D8-AE34B4503BA2}"/>
              </a:ext>
            </a:extLst>
          </p:cNvPr>
          <p:cNvSpPr>
            <a:spLocks noGrp="1"/>
          </p:cNvSpPr>
          <p:nvPr>
            <p:ph type="title"/>
          </p:nvPr>
        </p:nvSpPr>
        <p:spPr/>
        <p:txBody>
          <a:bodyPr>
            <a:normAutofit fontScale="90000"/>
          </a:bodyPr>
          <a:lstStyle/>
          <a:p>
            <a:r>
              <a:rPr lang="en-SI" altLang="en-SI" sz="2700" b="0" dirty="0">
                <a:solidFill>
                  <a:srgbClr val="C00000"/>
                </a:solidFill>
                <a:latin typeface="Arial" panose="020B0604020202020204" pitchFamily="34" charset="0"/>
              </a:rPr>
              <a:t>“Najhitrejši rezultati niso vidni v ogledalu, ampak v počutju.”</a:t>
            </a:r>
            <a:br>
              <a:rPr lang="en-SI" altLang="en-SI" b="0" dirty="0">
                <a:solidFill>
                  <a:schemeClr val="tx1"/>
                </a:solidFill>
                <a:latin typeface="Arial" panose="020B0604020202020204" pitchFamily="34" charset="0"/>
              </a:rPr>
            </a:br>
            <a:endParaRPr lang="en-SI" dirty="0"/>
          </a:p>
        </p:txBody>
      </p:sp>
      <p:sp>
        <p:nvSpPr>
          <p:cNvPr id="4" name="Rectangle 1">
            <a:extLst>
              <a:ext uri="{FF2B5EF4-FFF2-40B4-BE49-F238E27FC236}">
                <a16:creationId xmlns:a16="http://schemas.microsoft.com/office/drawing/2014/main" id="{65F67D2F-6FE3-1F11-A5A6-4A892C583F97}"/>
              </a:ext>
            </a:extLst>
          </p:cNvPr>
          <p:cNvSpPr>
            <a:spLocks noGrp="1" noChangeArrowheads="1"/>
          </p:cNvSpPr>
          <p:nvPr>
            <p:ph idx="1"/>
          </p:nvPr>
        </p:nvSpPr>
        <p:spPr bwMode="auto">
          <a:xfrm>
            <a:off x="1039500" y="1300631"/>
            <a:ext cx="5194051" cy="5293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SI" altLang="en-SI" sz="2000" b="1" i="0" u="none" strike="noStrike" cap="none" normalizeH="0" baseline="0" dirty="0">
                <a:ln>
                  <a:noFill/>
                </a:ln>
                <a:effectLst/>
                <a:latin typeface="Arial" panose="020B0604020202020204" pitchFamily="34" charset="0"/>
              </a:rPr>
              <a:t>Cilj:</a:t>
            </a:r>
            <a:r>
              <a:rPr kumimoji="0" lang="en-SI" altLang="en-SI" sz="2000" b="0" i="0" u="none" strike="noStrike" cap="none" normalizeH="0" baseline="0" dirty="0">
                <a:ln>
                  <a:noFill/>
                </a:ln>
                <a:effectLst/>
                <a:latin typeface="Arial" panose="020B0604020202020204" pitchFamily="34" charset="0"/>
              </a:rPr>
              <a:t> preusmeriti fokus iz rezultata na proces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SI" altLang="en-SI" sz="2000" b="1" i="0" u="none" strike="noStrike" cap="none" normalizeH="0" baseline="0" dirty="0">
              <a:ln>
                <a:noFill/>
              </a:ln>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SI" altLang="en-SI" sz="2000" b="1" i="0" u="none" strike="noStrike" cap="none" normalizeH="0" baseline="0" dirty="0">
                <a:ln>
                  <a:noFill/>
                </a:ln>
                <a:effectLst/>
                <a:latin typeface="Arial" panose="020B0604020202020204" pitchFamily="34" charset="0"/>
              </a:rPr>
              <a:t>Ključ:</a:t>
            </a:r>
            <a:r>
              <a:rPr kumimoji="0" lang="en-SI" altLang="en-SI" sz="2000" b="0" i="0" u="none" strike="noStrike" cap="none" normalizeH="0" baseline="0" dirty="0">
                <a:ln>
                  <a:noFill/>
                </a:ln>
                <a:effectLst/>
                <a:latin typeface="Arial" panose="020B0604020202020204" pitchFamily="34" charset="0"/>
              </a:rPr>
              <a:t> zakasnjene nagrade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SI" altLang="en-SI" sz="2000" b="1" i="0" u="none" strike="noStrike" cap="none" normalizeH="0" baseline="0" dirty="0">
              <a:ln>
                <a:noFill/>
              </a:ln>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SI" altLang="en-SI" sz="2000" b="1" i="0" u="none" strike="noStrike" cap="none" normalizeH="0" baseline="0" dirty="0">
                <a:ln>
                  <a:noFill/>
                </a:ln>
                <a:effectLst/>
                <a:latin typeface="Arial" panose="020B0604020202020204" pitchFamily="34" charset="0"/>
              </a:rPr>
              <a:t>Intervencije:</a:t>
            </a:r>
            <a:endParaRPr kumimoji="0" lang="en-SI" altLang="en-SI" sz="2000" b="0" i="0" u="none" strike="noStrike" cap="none" normalizeH="0" baseline="0" dirty="0">
              <a:ln>
                <a:noFill/>
              </a:ln>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SI" altLang="en-SI" sz="2000" b="1" i="0" u="none" strike="noStrike" cap="none" normalizeH="0" baseline="0" dirty="0">
                <a:ln>
                  <a:noFill/>
                </a:ln>
                <a:effectLst/>
                <a:latin typeface="Arial" panose="020B0604020202020204" pitchFamily="34" charset="0"/>
              </a:rPr>
              <a:t>Spremljanje počutja (ne samo telesa):</a:t>
            </a:r>
            <a:endParaRPr kumimoji="0" lang="en-SI" altLang="en-SI" sz="2000" b="0" i="0" u="none" strike="noStrike" cap="none" normalizeH="0" baseline="0" dirty="0">
              <a:ln>
                <a:noFill/>
              </a:ln>
              <a:effectLst/>
              <a:latin typeface="Arial" panose="020B0604020202020204" pitchFamily="34" charset="0"/>
            </a:endParaRP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n-SI" altLang="en-SI" sz="2000" b="0" i="0" u="none" strike="noStrike" cap="none" normalizeH="0" baseline="0" dirty="0">
                <a:ln>
                  <a:noFill/>
                </a:ln>
                <a:effectLst/>
                <a:latin typeface="Arial" panose="020B0604020202020204" pitchFamily="34" charset="0"/>
              </a:rPr>
              <a:t>energija</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n-SI" altLang="en-SI" sz="2000" b="0" i="0" u="none" strike="noStrike" cap="none" normalizeH="0" baseline="0" dirty="0">
                <a:ln>
                  <a:noFill/>
                </a:ln>
                <a:effectLst/>
                <a:latin typeface="Arial" panose="020B0604020202020204" pitchFamily="34" charset="0"/>
              </a:rPr>
              <a:t>razpoloženje</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n-SI" altLang="en-SI" sz="2000" b="0" i="0" u="none" strike="noStrike" cap="none" normalizeH="0" baseline="0" dirty="0">
                <a:ln>
                  <a:noFill/>
                </a:ln>
                <a:effectLst/>
                <a:latin typeface="Arial" panose="020B0604020202020204" pitchFamily="34" charset="0"/>
              </a:rPr>
              <a:t>spanec</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SI" altLang="en-SI" sz="2000" b="1" i="0" u="none" strike="noStrike" cap="none" normalizeH="0" baseline="0" dirty="0">
                <a:ln>
                  <a:noFill/>
                </a:ln>
                <a:effectLst/>
                <a:latin typeface="Arial" panose="020B0604020202020204" pitchFamily="34" charset="0"/>
              </a:rPr>
              <a:t>Mikro-zmage:</a:t>
            </a:r>
            <a:br>
              <a:rPr kumimoji="0" lang="en-SI" altLang="en-SI" sz="2000" b="0" i="0" u="none" strike="noStrike" cap="none" normalizeH="0" baseline="0" dirty="0">
                <a:ln>
                  <a:noFill/>
                </a:ln>
                <a:effectLst/>
                <a:latin typeface="Arial" panose="020B0604020202020204" pitchFamily="34" charset="0"/>
              </a:rPr>
            </a:br>
            <a:r>
              <a:rPr kumimoji="0" lang="en-SI" altLang="en-SI" sz="2000" b="0" i="0" u="none" strike="noStrike" cap="none" normalizeH="0" baseline="0" dirty="0">
                <a:ln>
                  <a:noFill/>
                </a:ln>
                <a:effectLst/>
                <a:latin typeface="Arial" panose="020B0604020202020204" pitchFamily="34" charset="0"/>
              </a:rPr>
              <a:t>→ “Danes sem se premaknil/a.”</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SI" altLang="en-SI" sz="2000" b="1" i="0" u="none" strike="noStrike" cap="none" normalizeH="0" baseline="0" dirty="0">
              <a:ln>
                <a:noFill/>
              </a:ln>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SI" altLang="en-SI" sz="2000" b="1" i="0" u="none" strike="noStrike" cap="none" normalizeH="0" baseline="0" dirty="0">
                <a:ln>
                  <a:noFill/>
                </a:ln>
                <a:effectLst/>
                <a:latin typeface="Arial" panose="020B0604020202020204" pitchFamily="34" charset="0"/>
              </a:rPr>
              <a:t>Mini vaja:</a:t>
            </a:r>
            <a:endParaRPr kumimoji="0" lang="en-SI" altLang="en-SI" sz="2000" b="0" i="0" u="none" strike="noStrike" cap="none" normalizeH="0" baseline="0" dirty="0">
              <a:ln>
                <a:noFill/>
              </a:ln>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SI" altLang="en-SI" sz="2000" b="0" i="0" u="none" strike="noStrike" cap="none" normalizeH="0" baseline="0" dirty="0">
                <a:ln>
                  <a:noFill/>
                </a:ln>
                <a:effectLst/>
                <a:latin typeface="Arial" panose="020B0604020202020204" pitchFamily="34" charset="0"/>
              </a:rPr>
              <a:t>Oceni (1–10):</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n-SI" altLang="en-SI" sz="2000" b="0" i="0" u="none" strike="noStrike" cap="none" normalizeH="0" baseline="0" dirty="0">
                <a:ln>
                  <a:noFill/>
                </a:ln>
                <a:effectLst/>
                <a:latin typeface="Arial" panose="020B0604020202020204" pitchFamily="34" charset="0"/>
              </a:rPr>
              <a:t>energija po gibanju</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n-SI" altLang="en-SI" sz="2000" b="0" i="0" u="none" strike="noStrike" cap="none" normalizeH="0" baseline="0" dirty="0">
                <a:ln>
                  <a:noFill/>
                </a:ln>
                <a:effectLst/>
                <a:latin typeface="Arial" panose="020B0604020202020204" pitchFamily="34" charset="0"/>
              </a:rPr>
              <a:t>razpoloženje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SI" altLang="en-SI" sz="1800" b="0" i="0" u="none" strike="noStrike" cap="none" normalizeH="0" baseline="0" dirty="0">
              <a:ln>
                <a:noFill/>
              </a:ln>
              <a:solidFill>
                <a:schemeClr val="tx1"/>
              </a:solidFill>
              <a:effectLst/>
              <a:latin typeface="Arial" panose="020B0604020202020204" pitchFamily="34" charset="0"/>
            </a:endParaRPr>
          </a:p>
        </p:txBody>
      </p:sp>
      <p:pic>
        <p:nvPicPr>
          <p:cNvPr id="6" name="Audio 5">
            <a:extLst>
              <a:ext uri="{FF2B5EF4-FFF2-40B4-BE49-F238E27FC236}">
                <a16:creationId xmlns:a16="http://schemas.microsoft.com/office/drawing/2014/main" id="{CE1F1DC2-5009-2A4D-106F-B0C1CE292AD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432094324"/>
      </p:ext>
    </p:extLst>
  </p:cSld>
  <p:clrMapOvr>
    <a:masterClrMapping/>
  </p:clrMapOvr>
  <mc:AlternateContent xmlns:mc="http://schemas.openxmlformats.org/markup-compatibility/2006">
    <mc:Choice xmlns:p14="http://schemas.microsoft.com/office/powerpoint/2010/main" Requires="p14">
      <p:transition spd="slow" p14:dur="2000" advTm="70570"/>
    </mc:Choice>
    <mc:Fallback>
      <p:transition spd="slow" advTm="705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4D9D22C4-9C1D-4629-9B29-1F4E19C9FFED}"/>
              </a:ext>
            </a:extLst>
          </p:cNvPr>
          <p:cNvSpPr>
            <a:spLocks noGrp="1" noChangeArrowheads="1"/>
          </p:cNvSpPr>
          <p:nvPr>
            <p:ph type="title"/>
          </p:nvPr>
        </p:nvSpPr>
        <p:spPr bwMode="auto">
          <a:xfrm>
            <a:off x="1039499" y="725968"/>
            <a:ext cx="744729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SI" altLang="en-SI" i="0" u="none" strike="noStrike" cap="none" normalizeH="0" baseline="0" dirty="0">
                <a:ln>
                  <a:noFill/>
                </a:ln>
                <a:solidFill>
                  <a:srgbClr val="7030A0"/>
                </a:solidFill>
                <a:effectLst/>
                <a:latin typeface="Calibri" panose="020F0502020204030204" pitchFamily="34" charset="0"/>
                <a:cs typeface="Calibri" panose="020F0502020204030204" pitchFamily="34" charset="0"/>
              </a:rPr>
              <a:t>5. Negativne izkušnje (bolečina, nelagodje)</a:t>
            </a:r>
          </a:p>
        </p:txBody>
      </p:sp>
      <p:sp>
        <p:nvSpPr>
          <p:cNvPr id="5" name="Rectangle 2">
            <a:extLst>
              <a:ext uri="{FF2B5EF4-FFF2-40B4-BE49-F238E27FC236}">
                <a16:creationId xmlns:a16="http://schemas.microsoft.com/office/drawing/2014/main" id="{7E391851-9E2F-BF02-F200-ECDB81CED55B}"/>
              </a:ext>
            </a:extLst>
          </p:cNvPr>
          <p:cNvSpPr>
            <a:spLocks noGrp="1" noChangeArrowheads="1"/>
          </p:cNvSpPr>
          <p:nvPr>
            <p:ph idx="1"/>
          </p:nvPr>
        </p:nvSpPr>
        <p:spPr bwMode="auto">
          <a:xfrm>
            <a:off x="1039500" y="2223961"/>
            <a:ext cx="9812302" cy="3447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SI" altLang="en-SI" sz="2000" b="1" i="0" u="none" strike="noStrike" cap="none" normalizeH="0" baseline="0" dirty="0">
                <a:ln>
                  <a:noFill/>
                </a:ln>
                <a:effectLst/>
                <a:latin typeface="Arial" panose="020B0604020202020204" pitchFamily="34" charset="0"/>
              </a:rPr>
              <a:t>Kaj se dogaja:</a:t>
            </a:r>
            <a:br>
              <a:rPr kumimoji="0" lang="en-SI" altLang="en-SI" sz="2000" b="0" i="0" u="none" strike="noStrike" cap="none" normalizeH="0" baseline="0" dirty="0">
                <a:ln>
                  <a:noFill/>
                </a:ln>
                <a:effectLst/>
                <a:latin typeface="Arial" panose="020B0604020202020204" pitchFamily="34" charset="0"/>
              </a:rPr>
            </a:br>
            <a:r>
              <a:rPr kumimoji="0" lang="en-SI" altLang="en-SI" sz="2000" b="0" i="0" u="none" strike="noStrike" cap="none" normalizeH="0" baseline="0" dirty="0">
                <a:ln>
                  <a:noFill/>
                </a:ln>
                <a:effectLst/>
                <a:latin typeface="Arial" panose="020B0604020202020204" pitchFamily="34" charset="0"/>
              </a:rPr>
              <a:t>Začetna bolečina ali neprijetnost → možgani ustvarijo povezavo: </a:t>
            </a:r>
            <a:r>
              <a:rPr kumimoji="0" lang="en-SI" altLang="en-SI" sz="2000" b="0" i="1" u="none" strike="noStrike" cap="none" normalizeH="0" baseline="0" dirty="0">
                <a:ln>
                  <a:noFill/>
                </a:ln>
                <a:effectLst/>
                <a:latin typeface="Arial" panose="020B0604020202020204" pitchFamily="34" charset="0"/>
              </a:rPr>
              <a:t>gibanje = neprijetno</a:t>
            </a:r>
            <a:endParaRPr kumimoji="0" lang="en-SI" altLang="en-SI" sz="2000" b="0" i="0" u="none" strike="noStrike" cap="none" normalizeH="0" baseline="0" dirty="0">
              <a:ln>
                <a:noFill/>
              </a:ln>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SI" altLang="en-SI" sz="2000" b="1" i="0" u="none" strike="noStrike" cap="none" normalizeH="0" baseline="0" dirty="0">
              <a:ln>
                <a:noFill/>
              </a:ln>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SI" altLang="en-SI" sz="2000" b="1" i="0" u="none" strike="noStrike" cap="none" normalizeH="0" baseline="0" dirty="0">
                <a:ln>
                  <a:noFill/>
                </a:ln>
                <a:effectLst/>
                <a:latin typeface="Arial" panose="020B0604020202020204" pitchFamily="34" charset="0"/>
              </a:rPr>
              <a:t>Tipični vzorci:</a:t>
            </a:r>
            <a:endParaRPr kumimoji="0" lang="en-SI" altLang="en-SI" sz="2000" b="0" i="0" u="none" strike="noStrike" cap="none" normalizeH="0" baseline="0" dirty="0">
              <a:ln>
                <a:noFill/>
              </a:ln>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SI" altLang="en-SI" sz="2000" b="0" i="0" u="none" strike="noStrike" cap="none" normalizeH="0" baseline="0" dirty="0">
                <a:ln>
                  <a:noFill/>
                </a:ln>
                <a:effectLst/>
                <a:latin typeface="Arial" panose="020B0604020202020204" pitchFamily="34" charset="0"/>
              </a:rPr>
              <a:t>mišična bolečina → prekinitev</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SI" altLang="en-SI" sz="2000" b="0" i="0" u="none" strike="noStrike" cap="none" normalizeH="0" baseline="0" dirty="0">
                <a:ln>
                  <a:noFill/>
                </a:ln>
                <a:effectLst/>
                <a:latin typeface="Arial" panose="020B0604020202020204" pitchFamily="34" charset="0"/>
              </a:rPr>
              <a:t>občutek nespretnosti → izogibanje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SI" altLang="en-SI" sz="2000" b="1" i="0" u="none" strike="noStrike" cap="none" normalizeH="0" baseline="0" dirty="0">
              <a:ln>
                <a:noFill/>
              </a:ln>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SI" altLang="en-SI" sz="2000" b="1" i="0" u="none" strike="noStrike" cap="none" normalizeH="0" baseline="0" dirty="0">
                <a:ln>
                  <a:noFill/>
                </a:ln>
                <a:effectLst/>
                <a:latin typeface="Arial" panose="020B0604020202020204" pitchFamily="34" charset="0"/>
              </a:rPr>
              <a:t>Psihološko ozadje:</a:t>
            </a:r>
            <a:endParaRPr kumimoji="0" lang="en-SI" altLang="en-SI" sz="2000" b="0" i="0" u="none" strike="noStrike" cap="none" normalizeH="0" baseline="0" dirty="0">
              <a:ln>
                <a:noFill/>
              </a:ln>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SI" altLang="en-SI" sz="2000" b="0" i="0" u="none" strike="noStrike" cap="none" normalizeH="0" baseline="0" dirty="0">
                <a:ln>
                  <a:noFill/>
                </a:ln>
                <a:effectLst/>
                <a:latin typeface="Arial" panose="020B0604020202020204" pitchFamily="34" charset="0"/>
              </a:rPr>
              <a:t>učenje preko negativne okrepitve</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SI" altLang="en-SI" sz="2000" b="0" i="0" u="none" strike="noStrike" cap="none" normalizeH="0" baseline="0" dirty="0">
                <a:ln>
                  <a:noFill/>
                </a:ln>
                <a:effectLst/>
                <a:latin typeface="Arial" panose="020B0604020202020204" pitchFamily="34" charset="0"/>
              </a:rPr>
              <a:t>zaščitni mehanizmi (izogibanje)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SI" altLang="en-SI" sz="1800" b="0" i="0" u="none" strike="noStrike" cap="none" normalizeH="0" baseline="0" dirty="0">
              <a:ln>
                <a:noFill/>
              </a:ln>
              <a:solidFill>
                <a:schemeClr val="tx1"/>
              </a:solidFill>
              <a:effectLst/>
              <a:latin typeface="Arial" panose="020B0604020202020204" pitchFamily="34" charset="0"/>
            </a:endParaRPr>
          </a:p>
        </p:txBody>
      </p:sp>
      <p:pic>
        <p:nvPicPr>
          <p:cNvPr id="7" name="Audio 6">
            <a:extLst>
              <a:ext uri="{FF2B5EF4-FFF2-40B4-BE49-F238E27FC236}">
                <a16:creationId xmlns:a16="http://schemas.microsoft.com/office/drawing/2014/main" id="{901FEDFF-EF68-2181-F903-F5AB24AEE49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049462736"/>
      </p:ext>
    </p:extLst>
  </p:cSld>
  <p:clrMapOvr>
    <a:masterClrMapping/>
  </p:clrMapOvr>
  <mc:AlternateContent xmlns:mc="http://schemas.openxmlformats.org/markup-compatibility/2006">
    <mc:Choice xmlns:p14="http://schemas.microsoft.com/office/powerpoint/2010/main" Requires="p14">
      <p:transition spd="slow" p14:dur="2000" advTm="157557"/>
    </mc:Choice>
    <mc:Fallback>
      <p:transition spd="slow" advTm="1575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58D76F-F472-0979-C12E-77AA07C5469B}"/>
              </a:ext>
            </a:extLst>
          </p:cNvPr>
          <p:cNvSpPr>
            <a:spLocks noGrp="1"/>
          </p:cNvSpPr>
          <p:nvPr>
            <p:ph type="title"/>
          </p:nvPr>
        </p:nvSpPr>
        <p:spPr/>
        <p:txBody>
          <a:bodyPr>
            <a:normAutofit/>
          </a:bodyPr>
          <a:lstStyle/>
          <a:p>
            <a:r>
              <a:rPr lang="en-SI" altLang="en-SI" sz="2400" b="0" dirty="0">
                <a:solidFill>
                  <a:srgbClr val="C00000"/>
                </a:solidFill>
                <a:latin typeface="Arial" panose="020B0604020202020204" pitchFamily="34" charset="0"/>
              </a:rPr>
              <a:t>“Nelagodje na začetku je normalno, ne znak neuspeha.”</a:t>
            </a:r>
            <a:endParaRPr lang="en-SI" sz="2400" dirty="0">
              <a:solidFill>
                <a:srgbClr val="C00000"/>
              </a:solidFill>
            </a:endParaRPr>
          </a:p>
        </p:txBody>
      </p:sp>
      <p:sp>
        <p:nvSpPr>
          <p:cNvPr id="4" name="Rectangle 1">
            <a:extLst>
              <a:ext uri="{FF2B5EF4-FFF2-40B4-BE49-F238E27FC236}">
                <a16:creationId xmlns:a16="http://schemas.microsoft.com/office/drawing/2014/main" id="{D2463552-EDEC-F5A2-F9FF-9754831FF10A}"/>
              </a:ext>
            </a:extLst>
          </p:cNvPr>
          <p:cNvSpPr>
            <a:spLocks noGrp="1" noChangeArrowheads="1"/>
          </p:cNvSpPr>
          <p:nvPr>
            <p:ph idx="1"/>
          </p:nvPr>
        </p:nvSpPr>
        <p:spPr bwMode="auto">
          <a:xfrm>
            <a:off x="1039500" y="1916183"/>
            <a:ext cx="8686993" cy="4062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SI" altLang="en-SI" sz="2400" b="1" i="0" u="none" strike="noStrike" cap="none" normalizeH="0" baseline="0" dirty="0">
                <a:ln>
                  <a:noFill/>
                </a:ln>
                <a:effectLst/>
                <a:latin typeface="Arial" panose="020B0604020202020204" pitchFamily="34" charset="0"/>
              </a:rPr>
              <a:t>Cilj:</a:t>
            </a:r>
            <a:r>
              <a:rPr kumimoji="0" lang="en-SI" altLang="en-SI" sz="2400" b="0" i="0" u="none" strike="noStrike" cap="none" normalizeH="0" baseline="0" dirty="0">
                <a:ln>
                  <a:noFill/>
                </a:ln>
                <a:effectLst/>
                <a:latin typeface="Arial" panose="020B0604020202020204" pitchFamily="34" charset="0"/>
              </a:rPr>
              <a:t> zmanjšati odpor in strah</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SI" altLang="en-SI" sz="2400" b="0" i="0" u="none" strike="noStrike" cap="none" normalizeH="0" baseline="0" dirty="0">
              <a:ln>
                <a:noFill/>
              </a:ln>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SI" altLang="en-SI" sz="2400" b="1" i="0" u="none" strike="noStrike" cap="none" normalizeH="0" baseline="0" dirty="0">
                <a:ln>
                  <a:noFill/>
                </a:ln>
                <a:effectLst/>
                <a:latin typeface="Arial" panose="020B0604020202020204" pitchFamily="34" charset="0"/>
              </a:rPr>
              <a:t>Intervencije:</a:t>
            </a:r>
            <a:endParaRPr kumimoji="0" lang="en-SI" altLang="en-SI" sz="2400" b="0" i="0" u="none" strike="noStrike" cap="none" normalizeH="0" baseline="0" dirty="0">
              <a:ln>
                <a:noFill/>
              </a:ln>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SI" altLang="en-SI" sz="2400" i="0" u="none" strike="noStrike" cap="none" normalizeH="0" baseline="0" dirty="0">
                <a:ln>
                  <a:noFill/>
                </a:ln>
                <a:effectLst/>
                <a:latin typeface="Arial" panose="020B0604020202020204" pitchFamily="34" charset="0"/>
              </a:rPr>
              <a:t>Znižanje intenzivnosti na začetku</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SI" altLang="en-SI" sz="2400" i="0" u="none" strike="noStrike" cap="none" normalizeH="0" baseline="0" dirty="0">
                <a:ln>
                  <a:noFill/>
                </a:ln>
                <a:effectLst/>
                <a:latin typeface="Arial" panose="020B0604020202020204" pitchFamily="34" charset="0"/>
              </a:rPr>
              <a:t>Normalizacija nelagodja/bolečine (razlika: dobra vs. škodljiva)</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SI" altLang="en-SI" sz="2400" b="1" i="0" u="none" strike="noStrike" cap="none" normalizeH="0" baseline="0" dirty="0">
              <a:ln>
                <a:noFill/>
              </a:ln>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SI" altLang="en-SI" sz="2400" b="1" i="0" u="none" strike="noStrike" cap="none" normalizeH="0" baseline="0" dirty="0">
                <a:ln>
                  <a:noFill/>
                </a:ln>
                <a:effectLst/>
                <a:latin typeface="Arial" panose="020B0604020202020204" pitchFamily="34" charset="0"/>
              </a:rPr>
              <a:t>Mini vaja:</a:t>
            </a:r>
            <a:endParaRPr kumimoji="0" lang="en-SI" altLang="en-SI" sz="2400" b="0" i="0" u="none" strike="noStrike" cap="none" normalizeH="0" baseline="0" dirty="0">
              <a:ln>
                <a:noFill/>
              </a:ln>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SI" altLang="en-SI" sz="2400" b="0" i="0" u="none" strike="noStrike" cap="none" normalizeH="0" baseline="0" dirty="0">
                <a:ln>
                  <a:noFill/>
                </a:ln>
                <a:effectLst/>
                <a:latin typeface="Arial" panose="020B0604020202020204" pitchFamily="34" charset="0"/>
              </a:rPr>
              <a:t>Razlikuj:</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n-SI" altLang="en-SI" sz="2400" b="0" i="0" u="none" strike="noStrike" cap="none" normalizeH="0" baseline="0" dirty="0">
                <a:ln>
                  <a:noFill/>
                </a:ln>
                <a:effectLst/>
                <a:latin typeface="Arial" panose="020B0604020202020204" pitchFamily="34" charset="0"/>
              </a:rPr>
              <a:t>“normalna utrujenost = ______”</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n-SI" altLang="en-SI" sz="2400" b="0" i="0" u="none" strike="noStrike" cap="none" normalizeH="0" baseline="0" dirty="0">
                <a:ln>
                  <a:noFill/>
                </a:ln>
                <a:effectLst/>
                <a:latin typeface="Arial" panose="020B0604020202020204" pitchFamily="34" charset="0"/>
              </a:rPr>
              <a:t>“opozorilna bolečina = ______”</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SI" altLang="en-SI" sz="1800" b="0" i="0" u="none" strike="noStrike" cap="none" normalizeH="0" baseline="0" dirty="0">
              <a:ln>
                <a:noFill/>
              </a:ln>
              <a:solidFill>
                <a:schemeClr val="tx1"/>
              </a:solidFill>
              <a:effectLst/>
              <a:latin typeface="Arial" panose="020B0604020202020204" pitchFamily="34" charset="0"/>
            </a:endParaRPr>
          </a:p>
        </p:txBody>
      </p:sp>
      <p:pic>
        <p:nvPicPr>
          <p:cNvPr id="6" name="Audio 5">
            <a:extLst>
              <a:ext uri="{FF2B5EF4-FFF2-40B4-BE49-F238E27FC236}">
                <a16:creationId xmlns:a16="http://schemas.microsoft.com/office/drawing/2014/main" id="{EF2DA567-992A-BA6B-E411-1475AD96081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19945081"/>
      </p:ext>
    </p:extLst>
  </p:cSld>
  <p:clrMapOvr>
    <a:masterClrMapping/>
  </p:clrMapOvr>
  <mc:AlternateContent xmlns:mc="http://schemas.openxmlformats.org/markup-compatibility/2006">
    <mc:Choice xmlns:p14="http://schemas.microsoft.com/office/powerpoint/2010/main" Requires="p14">
      <p:transition spd="slow" p14:dur="2000" advTm="72576"/>
    </mc:Choice>
    <mc:Fallback>
      <p:transition spd="slow" advTm="725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3C89F4C8-97B7-2BFE-5DA1-3CCCE789F8DF}"/>
              </a:ext>
            </a:extLst>
          </p:cNvPr>
          <p:cNvSpPr>
            <a:spLocks noGrp="1" noChangeArrowheads="1"/>
          </p:cNvSpPr>
          <p:nvPr>
            <p:ph type="title"/>
          </p:nvPr>
        </p:nvSpPr>
        <p:spPr bwMode="auto">
          <a:xfrm>
            <a:off x="1039499" y="725968"/>
            <a:ext cx="461132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SI" altLang="en-SI" i="0" u="none" strike="noStrike" cap="none" normalizeH="0" baseline="0" dirty="0">
                <a:ln>
                  <a:noFill/>
                </a:ln>
                <a:solidFill>
                  <a:srgbClr val="7030A0"/>
                </a:solidFill>
                <a:effectLst/>
                <a:latin typeface="Calibri" panose="020F0502020204030204" pitchFamily="34" charset="0"/>
                <a:cs typeface="Calibri" panose="020F0502020204030204" pitchFamily="34" charset="0"/>
              </a:rPr>
              <a:t>6. Nizka samoučinkovitost</a:t>
            </a:r>
          </a:p>
        </p:txBody>
      </p:sp>
      <p:sp>
        <p:nvSpPr>
          <p:cNvPr id="5" name="Rectangle 2">
            <a:extLst>
              <a:ext uri="{FF2B5EF4-FFF2-40B4-BE49-F238E27FC236}">
                <a16:creationId xmlns:a16="http://schemas.microsoft.com/office/drawing/2014/main" id="{48833F40-CB8B-3552-3BF5-70BBAC5B62B3}"/>
              </a:ext>
            </a:extLst>
          </p:cNvPr>
          <p:cNvSpPr>
            <a:spLocks noGrp="1" noChangeArrowheads="1"/>
          </p:cNvSpPr>
          <p:nvPr>
            <p:ph idx="1"/>
          </p:nvPr>
        </p:nvSpPr>
        <p:spPr bwMode="auto">
          <a:xfrm>
            <a:off x="1039500" y="1546852"/>
            <a:ext cx="10009471" cy="4801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SI" altLang="en-SI" sz="2400" b="1" i="0" u="none" strike="noStrike" cap="none" normalizeH="0" baseline="0" dirty="0">
                <a:ln>
                  <a:noFill/>
                </a:ln>
                <a:effectLst/>
                <a:latin typeface="Arial" panose="020B0604020202020204" pitchFamily="34" charset="0"/>
              </a:rPr>
              <a:t>Kaj se dogaja:</a:t>
            </a:r>
            <a:br>
              <a:rPr kumimoji="0" lang="en-SI" altLang="en-SI" sz="2400" b="0" i="0" u="none" strike="noStrike" cap="none" normalizeH="0" baseline="0" dirty="0">
                <a:ln>
                  <a:noFill/>
                </a:ln>
                <a:effectLst/>
                <a:latin typeface="Arial" panose="020B0604020202020204" pitchFamily="34" charset="0"/>
              </a:rPr>
            </a:br>
            <a:r>
              <a:rPr kumimoji="0" lang="en-SI" altLang="en-SI" sz="2400" b="0" i="0" u="none" strike="noStrike" cap="none" normalizeH="0" baseline="0" dirty="0">
                <a:ln>
                  <a:noFill/>
                </a:ln>
                <a:effectLst/>
                <a:latin typeface="Arial" panose="020B0604020202020204" pitchFamily="34" charset="0"/>
              </a:rPr>
              <a:t>Oseba ne verjame, da zmore vztrajati ali da ima kontrolo nad procesom.</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SI" altLang="en-SI" sz="2400" b="1" i="0" u="none" strike="noStrike" cap="none" normalizeH="0" baseline="0" dirty="0">
              <a:ln>
                <a:noFill/>
              </a:ln>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SI" altLang="en-SI" sz="2400" b="1" i="0" u="none" strike="noStrike" cap="none" normalizeH="0" baseline="0" dirty="0">
                <a:ln>
                  <a:noFill/>
                </a:ln>
                <a:effectLst/>
                <a:latin typeface="Arial" panose="020B0604020202020204" pitchFamily="34" charset="0"/>
              </a:rPr>
              <a:t>Ključni koncept:</a:t>
            </a:r>
            <a:r>
              <a:rPr kumimoji="0" lang="en-SI" altLang="en-SI" sz="2400" b="0" i="0" u="none" strike="noStrike" cap="none" normalizeH="0" baseline="0" dirty="0">
                <a:ln>
                  <a:noFill/>
                </a:ln>
                <a:effectLst/>
                <a:latin typeface="Arial" panose="020B0604020202020204" pitchFamily="34" charset="0"/>
              </a:rPr>
              <a:t> samoučinkovitost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SI" altLang="en-SI" sz="2400" b="1" i="0" u="none" strike="noStrike" cap="none" normalizeH="0" baseline="0" dirty="0">
              <a:ln>
                <a:noFill/>
              </a:ln>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SI" altLang="en-SI" sz="2400" b="1" i="0" u="none" strike="noStrike" cap="none" normalizeH="0" baseline="0" dirty="0">
                <a:ln>
                  <a:noFill/>
                </a:ln>
                <a:effectLst/>
                <a:latin typeface="Arial" panose="020B0604020202020204" pitchFamily="34" charset="0"/>
              </a:rPr>
              <a:t>Tipični vzorci:</a:t>
            </a:r>
            <a:endParaRPr kumimoji="0" lang="en-SI" altLang="en-SI" sz="2400" b="0" i="0" u="none" strike="noStrike" cap="none" normalizeH="0" baseline="0" dirty="0">
              <a:ln>
                <a:noFill/>
              </a:ln>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SI" altLang="en-SI" sz="2400" b="0" i="0" u="none" strike="noStrike" cap="none" normalizeH="0" baseline="0" dirty="0">
                <a:ln>
                  <a:noFill/>
                </a:ln>
                <a:effectLst/>
                <a:latin typeface="Arial" panose="020B0604020202020204" pitchFamily="34" charset="0"/>
              </a:rPr>
              <a:t>“To ni zame.”</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SI" altLang="en-SI" sz="2400" b="0" i="0" u="none" strike="noStrike" cap="none" normalizeH="0" baseline="0" dirty="0">
                <a:ln>
                  <a:noFill/>
                </a:ln>
                <a:effectLst/>
                <a:latin typeface="Arial" panose="020B0604020202020204" pitchFamily="34" charset="0"/>
              </a:rPr>
              <a:t>“Vedno obupam.”</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SI" altLang="en-SI" sz="2400" b="1" i="0" u="none" strike="noStrike" cap="none" normalizeH="0" baseline="0" dirty="0">
              <a:ln>
                <a:noFill/>
              </a:ln>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SI" altLang="en-SI" sz="2400" b="1" i="0" u="none" strike="noStrike" cap="none" normalizeH="0" baseline="0" dirty="0">
                <a:ln>
                  <a:noFill/>
                </a:ln>
                <a:effectLst/>
                <a:latin typeface="Arial" panose="020B0604020202020204" pitchFamily="34" charset="0"/>
              </a:rPr>
              <a:t>Psihološko ozadje:</a:t>
            </a:r>
            <a:endParaRPr kumimoji="0" lang="en-SI" altLang="en-SI" sz="2400" b="0" i="0" u="none" strike="noStrike" cap="none" normalizeH="0" baseline="0" dirty="0">
              <a:ln>
                <a:noFill/>
              </a:ln>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SI" altLang="en-SI" sz="2400" b="0" i="0" u="none" strike="noStrike" cap="none" normalizeH="0" baseline="0" dirty="0">
                <a:ln>
                  <a:noFill/>
                </a:ln>
                <a:effectLst/>
                <a:latin typeface="Arial" panose="020B0604020202020204" pitchFamily="34" charset="0"/>
              </a:rPr>
              <a:t>pretekli neuspehi</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SI" altLang="en-SI" sz="2400" b="0" i="0" u="none" strike="noStrike" cap="none" normalizeH="0" baseline="0" dirty="0">
                <a:ln>
                  <a:noFill/>
                </a:ln>
                <a:effectLst/>
                <a:latin typeface="Arial" panose="020B0604020202020204" pitchFamily="34" charset="0"/>
              </a:rPr>
              <a:t>negativna samopodoba</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SI" altLang="en-SI" sz="1800" b="0" i="0" u="none" strike="noStrike" cap="none" normalizeH="0" baseline="0" dirty="0">
              <a:ln>
                <a:noFill/>
              </a:ln>
              <a:solidFill>
                <a:schemeClr val="tx1"/>
              </a:solidFill>
              <a:effectLst/>
              <a:latin typeface="Arial" panose="020B0604020202020204" pitchFamily="34" charset="0"/>
            </a:endParaRPr>
          </a:p>
        </p:txBody>
      </p:sp>
      <p:pic>
        <p:nvPicPr>
          <p:cNvPr id="7" name="Audio 6">
            <a:extLst>
              <a:ext uri="{FF2B5EF4-FFF2-40B4-BE49-F238E27FC236}">
                <a16:creationId xmlns:a16="http://schemas.microsoft.com/office/drawing/2014/main" id="{56A2D38D-89DA-660D-212B-CA9DD23D37C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870781260"/>
      </p:ext>
    </p:extLst>
  </p:cSld>
  <p:clrMapOvr>
    <a:masterClrMapping/>
  </p:clrMapOvr>
  <mc:AlternateContent xmlns:mc="http://schemas.openxmlformats.org/markup-compatibility/2006">
    <mc:Choice xmlns:p14="http://schemas.microsoft.com/office/powerpoint/2010/main" Requires="p14">
      <p:transition spd="slow" p14:dur="2000" advTm="96872"/>
    </mc:Choice>
    <mc:Fallback>
      <p:transition spd="slow" advTm="968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3A6F78A-3A4B-1C80-2BFF-0E7E3ABBC55C}"/>
              </a:ext>
            </a:extLst>
          </p:cNvPr>
          <p:cNvSpPr>
            <a:spLocks noGrp="1"/>
          </p:cNvSpPr>
          <p:nvPr>
            <p:ph type="title"/>
          </p:nvPr>
        </p:nvSpPr>
        <p:spPr/>
        <p:txBody>
          <a:bodyPr/>
          <a:lstStyle/>
          <a:p>
            <a:r>
              <a:rPr lang="en-GB" dirty="0"/>
              <a:t>Z</a:t>
            </a:r>
            <a:r>
              <a:rPr lang="en-SI" dirty="0"/>
              <a:t>akaj opustimo telesno vadbo?</a:t>
            </a:r>
          </a:p>
        </p:txBody>
      </p:sp>
      <p:pic>
        <p:nvPicPr>
          <p:cNvPr id="8" name="Audio 7">
            <a:extLst>
              <a:ext uri="{FF2B5EF4-FFF2-40B4-BE49-F238E27FC236}">
                <a16:creationId xmlns:a16="http://schemas.microsoft.com/office/drawing/2014/main" id="{94514D2A-2B0A-A9B1-5136-E35ECD02FAE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4027409105"/>
      </p:ext>
    </p:extLst>
  </p:cSld>
  <p:clrMapOvr>
    <a:masterClrMapping/>
  </p:clrMapOvr>
  <mc:AlternateContent xmlns:mc="http://schemas.openxmlformats.org/markup-compatibility/2006">
    <mc:Choice xmlns:p14="http://schemas.microsoft.com/office/powerpoint/2010/main" Requires="p14">
      <p:transition spd="slow" p14:dur="2000" advTm="29152"/>
    </mc:Choice>
    <mc:Fallback>
      <p:transition spd="slow" advTm="291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A60653F-1474-ACA5-1FEF-B0E18A181A43}"/>
              </a:ext>
            </a:extLst>
          </p:cNvPr>
          <p:cNvSpPr>
            <a:spLocks noGrp="1"/>
          </p:cNvSpPr>
          <p:nvPr>
            <p:ph type="title"/>
          </p:nvPr>
        </p:nvSpPr>
        <p:spPr/>
        <p:txBody>
          <a:bodyPr>
            <a:normAutofit/>
          </a:bodyPr>
          <a:lstStyle/>
          <a:p>
            <a:r>
              <a:rPr lang="en-SI" altLang="en-SI" sz="2400" b="0" dirty="0">
                <a:solidFill>
                  <a:srgbClr val="C00000"/>
                </a:solidFill>
                <a:latin typeface="Arial" panose="020B0604020202020204" pitchFamily="34" charset="0"/>
              </a:rPr>
              <a:t>“Samozavest ne pride prej – zgradi se skozi majhne uspehe.”</a:t>
            </a:r>
            <a:endParaRPr lang="en-SI" sz="2400" dirty="0">
              <a:solidFill>
                <a:srgbClr val="C00000"/>
              </a:solidFill>
            </a:endParaRPr>
          </a:p>
        </p:txBody>
      </p:sp>
      <p:sp>
        <p:nvSpPr>
          <p:cNvPr id="4" name="Rectangle 1">
            <a:extLst>
              <a:ext uri="{FF2B5EF4-FFF2-40B4-BE49-F238E27FC236}">
                <a16:creationId xmlns:a16="http://schemas.microsoft.com/office/drawing/2014/main" id="{AAE04F51-4F6A-4A43-25A9-B918E1C587A4}"/>
              </a:ext>
            </a:extLst>
          </p:cNvPr>
          <p:cNvSpPr>
            <a:spLocks noGrp="1" noChangeArrowheads="1"/>
          </p:cNvSpPr>
          <p:nvPr>
            <p:ph idx="1"/>
          </p:nvPr>
        </p:nvSpPr>
        <p:spPr bwMode="auto">
          <a:xfrm>
            <a:off x="1366878" y="1405189"/>
            <a:ext cx="5737468" cy="4431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SI" altLang="en-SI" sz="2400" b="1" i="0" u="none" strike="noStrike" cap="none" normalizeH="0" baseline="0" dirty="0">
                <a:ln>
                  <a:noFill/>
                </a:ln>
                <a:effectLst/>
                <a:latin typeface="Arial" panose="020B0604020202020204" pitchFamily="34" charset="0"/>
              </a:rPr>
              <a:t>Cilj:</a:t>
            </a:r>
            <a:r>
              <a:rPr kumimoji="0" lang="en-SI" altLang="en-SI" sz="2400" b="0" i="0" u="none" strike="noStrike" cap="none" normalizeH="0" baseline="0" dirty="0">
                <a:ln>
                  <a:noFill/>
                </a:ln>
                <a:effectLst/>
                <a:latin typeface="Arial" panose="020B0604020202020204" pitchFamily="34" charset="0"/>
              </a:rPr>
              <a:t> povečati občutek “zmorem”</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SI" altLang="en-SI" sz="2400" b="1" i="0" u="none" strike="noStrike" cap="none" normalizeH="0" baseline="0" dirty="0">
              <a:ln>
                <a:noFill/>
              </a:ln>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SI" altLang="en-SI" sz="2400" b="1" i="0" u="none" strike="noStrike" cap="none" normalizeH="0" baseline="0" dirty="0">
                <a:ln>
                  <a:noFill/>
                </a:ln>
                <a:effectLst/>
                <a:latin typeface="Arial" panose="020B0604020202020204" pitchFamily="34" charset="0"/>
              </a:rPr>
              <a:t>Ključ:</a:t>
            </a:r>
            <a:r>
              <a:rPr kumimoji="0" lang="en-SI" altLang="en-SI" sz="2400" b="0" i="0" u="none" strike="noStrike" cap="none" normalizeH="0" baseline="0" dirty="0">
                <a:ln>
                  <a:noFill/>
                </a:ln>
                <a:effectLst/>
                <a:latin typeface="Arial" panose="020B0604020202020204" pitchFamily="34" charset="0"/>
              </a:rPr>
              <a:t> samoučinkovitost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SI" altLang="en-SI" sz="2400" b="0" i="0" u="none" strike="noStrike" cap="none" normalizeH="0" baseline="0" dirty="0">
              <a:ln>
                <a:noFill/>
              </a:ln>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SI" altLang="en-SI" sz="2400" b="1" i="0" u="none" strike="noStrike" cap="none" normalizeH="0" baseline="0" dirty="0">
                <a:ln>
                  <a:noFill/>
                </a:ln>
                <a:effectLst/>
                <a:latin typeface="Arial" panose="020B0604020202020204" pitchFamily="34" charset="0"/>
              </a:rPr>
              <a:t>Intervencije:</a:t>
            </a:r>
            <a:endParaRPr kumimoji="0" lang="en-SI" altLang="en-SI" sz="2400" b="0" i="0" u="none" strike="noStrike" cap="none" normalizeH="0" baseline="0" dirty="0">
              <a:ln>
                <a:noFill/>
              </a:ln>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SI" altLang="en-SI" sz="2400" b="1" i="0" u="none" strike="noStrike" cap="none" normalizeH="0" baseline="0" dirty="0">
                <a:ln>
                  <a:noFill/>
                </a:ln>
                <a:effectLst/>
                <a:latin typeface="Arial" panose="020B0604020202020204" pitchFamily="34" charset="0"/>
              </a:rPr>
              <a:t>Stopničasti cilji (gradnja uspeha)</a:t>
            </a:r>
            <a:endParaRPr kumimoji="0" lang="en-SI" altLang="en-SI" sz="2400" b="0" i="0" u="none" strike="noStrike" cap="none" normalizeH="0" baseline="0" dirty="0">
              <a:ln>
                <a:noFill/>
              </a:ln>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SI" altLang="en-SI" sz="2400" b="1" i="0" u="none" strike="noStrike" cap="none" normalizeH="0" baseline="0" dirty="0">
                <a:ln>
                  <a:noFill/>
                </a:ln>
                <a:effectLst/>
                <a:latin typeface="Arial" panose="020B0604020202020204" pitchFamily="34" charset="0"/>
              </a:rPr>
              <a:t>Dokazi uspeha (dnevnik vadbe):</a:t>
            </a:r>
            <a:br>
              <a:rPr kumimoji="0" lang="en-SI" altLang="en-SI" sz="2400" b="0" i="0" u="none" strike="noStrike" cap="none" normalizeH="0" baseline="0" dirty="0">
                <a:ln>
                  <a:noFill/>
                </a:ln>
                <a:effectLst/>
                <a:latin typeface="Arial" panose="020B0604020202020204" pitchFamily="34" charset="0"/>
              </a:rPr>
            </a:br>
            <a:r>
              <a:rPr kumimoji="0" lang="en-SI" altLang="en-SI" sz="2400" b="0" i="0" u="none" strike="noStrike" cap="none" normalizeH="0" baseline="0" dirty="0">
                <a:ln>
                  <a:noFill/>
                </a:ln>
                <a:effectLst/>
                <a:latin typeface="Arial" panose="020B0604020202020204" pitchFamily="34" charset="0"/>
              </a:rPr>
              <a:t>→ zapisovanje opravljenih aktivnosti</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SI" altLang="en-SI" sz="2400" b="1" i="0" u="none" strike="noStrike" cap="none" normalizeH="0" baseline="0" dirty="0">
              <a:ln>
                <a:noFill/>
              </a:ln>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SI" altLang="en-SI" sz="2400" b="1" i="0" u="none" strike="noStrike" cap="none" normalizeH="0" baseline="0" dirty="0">
                <a:ln>
                  <a:noFill/>
                </a:ln>
                <a:effectLst/>
                <a:latin typeface="Arial" panose="020B0604020202020204" pitchFamily="34" charset="0"/>
              </a:rPr>
              <a:t>Mini vaja:</a:t>
            </a:r>
            <a:endParaRPr kumimoji="0" lang="en-SI" altLang="en-SI" sz="2400" b="0" i="0" u="none" strike="noStrike" cap="none" normalizeH="0" baseline="0" dirty="0">
              <a:ln>
                <a:noFill/>
              </a:ln>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SI" altLang="en-SI" sz="2400" b="0" i="0" u="none" strike="noStrike" cap="none" normalizeH="0" baseline="0" dirty="0">
                <a:ln>
                  <a:noFill/>
                </a:ln>
                <a:effectLst/>
                <a:latin typeface="Arial" panose="020B0604020202020204" pitchFamily="34" charset="0"/>
              </a:rPr>
              <a:t>“V zadnjem tednu mi je uspelo: ______”</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SI" altLang="en-SI" sz="1800" b="0" i="0" u="none" strike="noStrike" cap="none" normalizeH="0" baseline="0" dirty="0">
              <a:ln>
                <a:noFill/>
              </a:ln>
              <a:solidFill>
                <a:schemeClr val="tx1"/>
              </a:solidFill>
              <a:effectLst/>
              <a:latin typeface="Arial" panose="020B0604020202020204" pitchFamily="34" charset="0"/>
            </a:endParaRPr>
          </a:p>
        </p:txBody>
      </p:sp>
      <p:pic>
        <p:nvPicPr>
          <p:cNvPr id="6" name="Audio 5">
            <a:extLst>
              <a:ext uri="{FF2B5EF4-FFF2-40B4-BE49-F238E27FC236}">
                <a16:creationId xmlns:a16="http://schemas.microsoft.com/office/drawing/2014/main" id="{C48C6717-7612-98CD-0E28-A25B632ABF2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855300753"/>
      </p:ext>
    </p:extLst>
  </p:cSld>
  <p:clrMapOvr>
    <a:masterClrMapping/>
  </p:clrMapOvr>
  <mc:AlternateContent xmlns:mc="http://schemas.openxmlformats.org/markup-compatibility/2006">
    <mc:Choice xmlns:p14="http://schemas.microsoft.com/office/powerpoint/2010/main" Requires="p14">
      <p:transition spd="slow" p14:dur="2000" advTm="97546"/>
    </mc:Choice>
    <mc:Fallback>
      <p:transition spd="slow" advTm="975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A550AA8-B7E9-E3B0-659D-04C9669B68EE}"/>
              </a:ext>
            </a:extLst>
          </p:cNvPr>
          <p:cNvSpPr>
            <a:spLocks noGrp="1"/>
          </p:cNvSpPr>
          <p:nvPr>
            <p:ph type="title"/>
          </p:nvPr>
        </p:nvSpPr>
        <p:spPr/>
        <p:txBody>
          <a:bodyPr>
            <a:normAutofit/>
          </a:bodyPr>
          <a:lstStyle/>
          <a:p>
            <a:r>
              <a:rPr lang="en-GB" dirty="0">
                <a:solidFill>
                  <a:srgbClr val="7030A0"/>
                </a:solidFill>
              </a:rPr>
              <a:t>7. </a:t>
            </a:r>
            <a:r>
              <a:rPr lang="en-GB" dirty="0" err="1">
                <a:solidFill>
                  <a:srgbClr val="7030A0"/>
                </a:solidFill>
              </a:rPr>
              <a:t>Socialni</a:t>
            </a:r>
            <a:r>
              <a:rPr lang="en-GB" dirty="0">
                <a:solidFill>
                  <a:srgbClr val="7030A0"/>
                </a:solidFill>
              </a:rPr>
              <a:t> in </a:t>
            </a:r>
            <a:r>
              <a:rPr lang="en-GB" dirty="0" err="1">
                <a:solidFill>
                  <a:srgbClr val="7030A0"/>
                </a:solidFill>
              </a:rPr>
              <a:t>okoljski</a:t>
            </a:r>
            <a:r>
              <a:rPr lang="en-GB" dirty="0">
                <a:solidFill>
                  <a:srgbClr val="7030A0"/>
                </a:solidFill>
              </a:rPr>
              <a:t> </a:t>
            </a:r>
            <a:r>
              <a:rPr lang="en-GB" dirty="0" err="1">
                <a:solidFill>
                  <a:srgbClr val="7030A0"/>
                </a:solidFill>
              </a:rPr>
              <a:t>dejavniki</a:t>
            </a:r>
            <a:endParaRPr lang="en-SI" dirty="0">
              <a:solidFill>
                <a:srgbClr val="7030A0"/>
              </a:solidFill>
            </a:endParaRPr>
          </a:p>
        </p:txBody>
      </p:sp>
      <p:sp>
        <p:nvSpPr>
          <p:cNvPr id="4" name="Rectangle 1">
            <a:extLst>
              <a:ext uri="{FF2B5EF4-FFF2-40B4-BE49-F238E27FC236}">
                <a16:creationId xmlns:a16="http://schemas.microsoft.com/office/drawing/2014/main" id="{AAE2E6FC-2465-0C9D-8CEB-8AF99853CF9D}"/>
              </a:ext>
            </a:extLst>
          </p:cNvPr>
          <p:cNvSpPr>
            <a:spLocks noGrp="1" noChangeArrowheads="1"/>
          </p:cNvSpPr>
          <p:nvPr>
            <p:ph idx="1"/>
          </p:nvPr>
        </p:nvSpPr>
        <p:spPr bwMode="auto">
          <a:xfrm>
            <a:off x="1039500" y="1916183"/>
            <a:ext cx="9599103" cy="4062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SI" altLang="en-SI" sz="2400" b="1" i="0" u="none" strike="noStrike" cap="none" normalizeH="0" baseline="0" dirty="0">
                <a:ln>
                  <a:noFill/>
                </a:ln>
                <a:effectLst/>
                <a:latin typeface="Arial" panose="020B0604020202020204" pitchFamily="34" charset="0"/>
              </a:rPr>
              <a:t>Kaj se dogaja:</a:t>
            </a:r>
            <a:br>
              <a:rPr kumimoji="0" lang="en-SI" altLang="en-SI" sz="2400" b="0" i="0" u="none" strike="noStrike" cap="none" normalizeH="0" baseline="0" dirty="0">
                <a:ln>
                  <a:noFill/>
                </a:ln>
                <a:effectLst/>
                <a:latin typeface="Arial" panose="020B0604020202020204" pitchFamily="34" charset="0"/>
              </a:rPr>
            </a:br>
            <a:r>
              <a:rPr kumimoji="0" lang="en-SI" altLang="en-SI" sz="2400" b="0" i="0" u="none" strike="noStrike" cap="none" normalizeH="0" baseline="0" dirty="0">
                <a:ln>
                  <a:noFill/>
                </a:ln>
                <a:effectLst/>
                <a:latin typeface="Arial" panose="020B0604020202020204" pitchFamily="34" charset="0"/>
              </a:rPr>
              <a:t>Okolje ne podpira vedenja → več trenja → večja verjetnost opustitve.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SI" altLang="en-SI" sz="2400" b="1" i="0" u="none" strike="noStrike" cap="none" normalizeH="0" baseline="0" dirty="0">
              <a:ln>
                <a:noFill/>
              </a:ln>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SI" altLang="en-SI" sz="2400" b="1" i="0" u="none" strike="noStrike" cap="none" normalizeH="0" baseline="0" dirty="0">
                <a:ln>
                  <a:noFill/>
                </a:ln>
                <a:effectLst/>
                <a:latin typeface="Arial" panose="020B0604020202020204" pitchFamily="34" charset="0"/>
              </a:rPr>
              <a:t>Tipični vzorci:</a:t>
            </a:r>
            <a:endParaRPr kumimoji="0" lang="en-SI" altLang="en-SI" sz="2400" b="0" i="0" u="none" strike="noStrike" cap="none" normalizeH="0" baseline="0" dirty="0">
              <a:ln>
                <a:noFill/>
              </a:ln>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SI" altLang="en-SI" sz="2400" b="0" i="0" u="none" strike="noStrike" cap="none" normalizeH="0" baseline="0" dirty="0">
                <a:ln>
                  <a:noFill/>
                </a:ln>
                <a:effectLst/>
                <a:latin typeface="Arial" panose="020B0604020202020204" pitchFamily="34" charset="0"/>
              </a:rPr>
              <a:t>partner ali družina ne podpirata</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SI" altLang="en-SI" sz="2400" b="0" i="0" u="none" strike="noStrike" cap="none" normalizeH="0" baseline="0" dirty="0">
                <a:ln>
                  <a:noFill/>
                </a:ln>
                <a:effectLst/>
                <a:latin typeface="Arial" panose="020B0604020202020204" pitchFamily="34" charset="0"/>
              </a:rPr>
              <a:t>ni dostopa do prostora ali časa</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SI" altLang="en-SI" sz="2400" b="1" i="0" u="none" strike="noStrike" cap="none" normalizeH="0" baseline="0" dirty="0">
              <a:ln>
                <a:noFill/>
              </a:ln>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SI" altLang="en-SI" sz="2400" b="1" i="0" u="none" strike="noStrike" cap="none" normalizeH="0" baseline="0" dirty="0">
                <a:ln>
                  <a:noFill/>
                </a:ln>
                <a:effectLst/>
                <a:latin typeface="Arial" panose="020B0604020202020204" pitchFamily="34" charset="0"/>
              </a:rPr>
              <a:t>Psihološko ozadje:</a:t>
            </a:r>
            <a:endParaRPr kumimoji="0" lang="en-SI" altLang="en-SI" sz="2400" b="0" i="0" u="none" strike="noStrike" cap="none" normalizeH="0" baseline="0" dirty="0">
              <a:ln>
                <a:noFill/>
              </a:ln>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SI" altLang="en-SI" sz="2400" b="0" i="0" u="none" strike="noStrike" cap="none" normalizeH="0" baseline="0" dirty="0">
                <a:ln>
                  <a:noFill/>
                </a:ln>
                <a:effectLst/>
                <a:latin typeface="Arial" panose="020B0604020202020204" pitchFamily="34" charset="0"/>
              </a:rPr>
              <a:t>socialne norme</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SI" altLang="en-SI" sz="2400" b="0" i="0" u="none" strike="noStrike" cap="none" normalizeH="0" baseline="0" dirty="0">
                <a:ln>
                  <a:noFill/>
                </a:ln>
                <a:effectLst/>
                <a:latin typeface="Arial" panose="020B0604020202020204" pitchFamily="34" charset="0"/>
              </a:rPr>
              <a:t>vpliv okolja na navade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SI" altLang="en-SI" sz="1800" b="0" i="0" u="none" strike="noStrike" cap="none" normalizeH="0" baseline="0" dirty="0">
              <a:ln>
                <a:noFill/>
              </a:ln>
              <a:solidFill>
                <a:schemeClr val="tx1"/>
              </a:solidFill>
              <a:effectLst/>
              <a:latin typeface="Arial" panose="020B0604020202020204" pitchFamily="34" charset="0"/>
            </a:endParaRPr>
          </a:p>
        </p:txBody>
      </p:sp>
      <p:pic>
        <p:nvPicPr>
          <p:cNvPr id="6" name="Audio 5">
            <a:extLst>
              <a:ext uri="{FF2B5EF4-FFF2-40B4-BE49-F238E27FC236}">
                <a16:creationId xmlns:a16="http://schemas.microsoft.com/office/drawing/2014/main" id="{8A64F1A7-9EE6-FD51-25BD-165367E18E4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347019528"/>
      </p:ext>
    </p:extLst>
  </p:cSld>
  <p:clrMapOvr>
    <a:masterClrMapping/>
  </p:clrMapOvr>
  <mc:AlternateContent xmlns:mc="http://schemas.openxmlformats.org/markup-compatibility/2006">
    <mc:Choice xmlns:p14="http://schemas.microsoft.com/office/powerpoint/2010/main" Requires="p14">
      <p:transition spd="slow" p14:dur="2000" advTm="103381"/>
    </mc:Choice>
    <mc:Fallback>
      <p:transition spd="slow" advTm="1033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1BDA51-5D06-722F-A71B-E074111CFF55}"/>
              </a:ext>
            </a:extLst>
          </p:cNvPr>
          <p:cNvSpPr>
            <a:spLocks noGrp="1"/>
          </p:cNvSpPr>
          <p:nvPr>
            <p:ph type="title"/>
          </p:nvPr>
        </p:nvSpPr>
        <p:spPr/>
        <p:txBody>
          <a:bodyPr>
            <a:normAutofit/>
          </a:bodyPr>
          <a:lstStyle/>
          <a:p>
            <a:r>
              <a:rPr lang="en-SI" altLang="en-SI" sz="2800" b="0" dirty="0">
                <a:solidFill>
                  <a:srgbClr val="C00000"/>
                </a:solidFill>
                <a:latin typeface="Arial" panose="020B0604020202020204" pitchFamily="34" charset="0"/>
              </a:rPr>
              <a:t>“Okolje pogosto odloča namesto nas.”</a:t>
            </a:r>
            <a:endParaRPr lang="en-SI" sz="2800" dirty="0">
              <a:solidFill>
                <a:srgbClr val="C00000"/>
              </a:solidFill>
            </a:endParaRPr>
          </a:p>
        </p:txBody>
      </p:sp>
      <p:sp>
        <p:nvSpPr>
          <p:cNvPr id="4" name="Rectangle 1">
            <a:extLst>
              <a:ext uri="{FF2B5EF4-FFF2-40B4-BE49-F238E27FC236}">
                <a16:creationId xmlns:a16="http://schemas.microsoft.com/office/drawing/2014/main" id="{A458B693-703A-8521-7BBF-64C1C0E6637E}"/>
              </a:ext>
            </a:extLst>
          </p:cNvPr>
          <p:cNvSpPr>
            <a:spLocks noGrp="1" noChangeArrowheads="1"/>
          </p:cNvSpPr>
          <p:nvPr>
            <p:ph idx="1"/>
          </p:nvPr>
        </p:nvSpPr>
        <p:spPr bwMode="auto">
          <a:xfrm>
            <a:off x="1039500" y="1731518"/>
            <a:ext cx="5541902" cy="4431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SI" altLang="en-SI" sz="2400" b="1" i="0" u="none" strike="noStrike" cap="none" normalizeH="0" baseline="0" dirty="0">
                <a:ln>
                  <a:noFill/>
                </a:ln>
                <a:effectLst/>
                <a:latin typeface="Arial" panose="020B0604020202020204" pitchFamily="34" charset="0"/>
              </a:rPr>
              <a:t>Cilj:</a:t>
            </a:r>
            <a:r>
              <a:rPr kumimoji="0" lang="en-SI" altLang="en-SI" sz="2400" b="0" i="0" u="none" strike="noStrike" cap="none" normalizeH="0" baseline="0" dirty="0">
                <a:ln>
                  <a:noFill/>
                </a:ln>
                <a:effectLst/>
                <a:latin typeface="Arial" panose="020B0604020202020204" pitchFamily="34" charset="0"/>
              </a:rPr>
              <a:t> zmanjšati trenje, povečati podporo</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SI" altLang="en-SI" sz="2400" b="1" i="0" u="none" strike="noStrike" cap="none" normalizeH="0" baseline="0" dirty="0">
              <a:ln>
                <a:noFill/>
              </a:ln>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SI" altLang="en-SI" sz="2400" b="1" i="0" u="none" strike="noStrike" cap="none" normalizeH="0" baseline="0" dirty="0">
                <a:ln>
                  <a:noFill/>
                </a:ln>
                <a:effectLst/>
                <a:latin typeface="Arial" panose="020B0604020202020204" pitchFamily="34" charset="0"/>
              </a:rPr>
              <a:t>Intervencije:</a:t>
            </a:r>
            <a:endParaRPr kumimoji="0" lang="en-SI" altLang="en-SI" sz="2400" b="0" i="0" u="none" strike="noStrike" cap="none" normalizeH="0" baseline="0" dirty="0">
              <a:ln>
                <a:noFill/>
              </a:ln>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SI" altLang="en-SI" sz="2400" b="1" i="0" u="none" strike="noStrike" cap="none" normalizeH="0" baseline="0" dirty="0">
                <a:ln>
                  <a:noFill/>
                </a:ln>
                <a:effectLst/>
                <a:latin typeface="Arial" panose="020B0604020202020204" pitchFamily="34" charset="0"/>
              </a:rPr>
              <a:t>Vadbeni partner</a:t>
            </a:r>
            <a:endParaRPr kumimoji="0" lang="en-SI" altLang="en-SI" sz="2400" b="0" i="0" u="none" strike="noStrike" cap="none" normalizeH="0" baseline="0" dirty="0">
              <a:ln>
                <a:noFill/>
              </a:ln>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SI" altLang="en-SI" sz="2400" b="1" i="0" u="none" strike="noStrike" cap="none" normalizeH="0" baseline="0" dirty="0">
                <a:ln>
                  <a:noFill/>
                </a:ln>
                <a:effectLst/>
                <a:latin typeface="Arial" panose="020B0604020202020204" pitchFamily="34" charset="0"/>
              </a:rPr>
              <a:t>Priprava okolja:</a:t>
            </a:r>
            <a:endParaRPr kumimoji="0" lang="en-SI" altLang="en-SI" sz="2400" b="0" i="0" u="none" strike="noStrike" cap="none" normalizeH="0" baseline="0" dirty="0">
              <a:ln>
                <a:noFill/>
              </a:ln>
              <a:effectLst/>
              <a:latin typeface="Arial" panose="020B0604020202020204" pitchFamily="34" charset="0"/>
            </a:endParaRP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n-SI" altLang="en-SI" sz="2400" b="0" i="0" u="none" strike="noStrike" cap="none" normalizeH="0" baseline="0" dirty="0">
                <a:ln>
                  <a:noFill/>
                </a:ln>
                <a:effectLst/>
                <a:latin typeface="Arial" panose="020B0604020202020204" pitchFamily="34" charset="0"/>
              </a:rPr>
              <a:t>oblačila pripravljena</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n-SI" altLang="en-SI" sz="2400" b="0" i="0" u="none" strike="noStrike" cap="none" normalizeH="0" baseline="0" dirty="0">
                <a:ln>
                  <a:noFill/>
                </a:ln>
                <a:effectLst/>
                <a:latin typeface="Arial" panose="020B0604020202020204" pitchFamily="34" charset="0"/>
              </a:rPr>
              <a:t>opomniki</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SI" altLang="en-SI" sz="2400" b="1" i="0" u="none" strike="noStrike" cap="none" normalizeH="0" baseline="0" dirty="0">
              <a:ln>
                <a:noFill/>
              </a:ln>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SI" altLang="en-SI" sz="2400" b="1" i="0" u="none" strike="noStrike" cap="none" normalizeH="0" baseline="0" dirty="0">
                <a:ln>
                  <a:noFill/>
                </a:ln>
                <a:effectLst/>
                <a:latin typeface="Arial" panose="020B0604020202020204" pitchFamily="34" charset="0"/>
              </a:rPr>
              <a:t>Mini vaja:</a:t>
            </a:r>
            <a:endParaRPr kumimoji="0" lang="en-SI" altLang="en-SI" sz="2400" b="0" i="0" u="none" strike="noStrike" cap="none" normalizeH="0" baseline="0" dirty="0">
              <a:ln>
                <a:noFill/>
              </a:ln>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SI" altLang="en-SI" sz="2400" b="0" i="0" u="none" strike="noStrike" cap="none" normalizeH="0" baseline="0" dirty="0">
                <a:ln>
                  <a:noFill/>
                </a:ln>
                <a:effectLst/>
                <a:latin typeface="Arial" panose="020B0604020202020204" pitchFamily="34" charset="0"/>
              </a:rPr>
              <a:t>“Kdo me lahko podpre?”</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SI" altLang="en-SI" sz="2400" b="0" i="0" u="none" strike="noStrike" cap="none" normalizeH="0" baseline="0" dirty="0">
                <a:ln>
                  <a:noFill/>
                </a:ln>
                <a:effectLst/>
                <a:latin typeface="Arial" panose="020B0604020202020204" pitchFamily="34" charset="0"/>
              </a:rPr>
              <a:t>“Kaj lahko pripravim že danes?”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SI" altLang="en-SI" sz="1800" b="0" i="0" u="none" strike="noStrike" cap="none" normalizeH="0" baseline="0" dirty="0">
              <a:ln>
                <a:noFill/>
              </a:ln>
              <a:solidFill>
                <a:schemeClr val="tx1"/>
              </a:solidFill>
              <a:effectLst/>
              <a:latin typeface="Arial" panose="020B0604020202020204" pitchFamily="34" charset="0"/>
            </a:endParaRPr>
          </a:p>
        </p:txBody>
      </p:sp>
      <p:pic>
        <p:nvPicPr>
          <p:cNvPr id="6" name="Audio 5">
            <a:extLst>
              <a:ext uri="{FF2B5EF4-FFF2-40B4-BE49-F238E27FC236}">
                <a16:creationId xmlns:a16="http://schemas.microsoft.com/office/drawing/2014/main" id="{22D3F673-6E30-BE5C-C0BA-B1A867DF526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683930070"/>
      </p:ext>
    </p:extLst>
  </p:cSld>
  <p:clrMapOvr>
    <a:masterClrMapping/>
  </p:clrMapOvr>
  <mc:AlternateContent xmlns:mc="http://schemas.openxmlformats.org/markup-compatibility/2006">
    <mc:Choice xmlns:p14="http://schemas.microsoft.com/office/powerpoint/2010/main" Requires="p14">
      <p:transition spd="slow" p14:dur="2000" advTm="116384"/>
    </mc:Choice>
    <mc:Fallback>
      <p:transition spd="slow" advTm="1163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B4C08EEA-1DAA-A103-B24F-3075AFEB6FBF}"/>
              </a:ext>
            </a:extLst>
          </p:cNvPr>
          <p:cNvSpPr>
            <a:spLocks noGrp="1" noChangeArrowheads="1"/>
          </p:cNvSpPr>
          <p:nvPr>
            <p:ph type="title"/>
          </p:nvPr>
        </p:nvSpPr>
        <p:spPr bwMode="auto">
          <a:xfrm>
            <a:off x="1039499" y="725968"/>
            <a:ext cx="437664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SI" altLang="en-SI" i="0" u="none" strike="noStrike" cap="none" normalizeH="0" baseline="0" dirty="0">
                <a:ln>
                  <a:noFill/>
                </a:ln>
                <a:solidFill>
                  <a:srgbClr val="7030A0"/>
                </a:solidFill>
                <a:effectLst/>
                <a:latin typeface="Calibri" panose="020F0502020204030204" pitchFamily="34" charset="0"/>
                <a:cs typeface="Calibri" panose="020F0502020204030204" pitchFamily="34" charset="0"/>
              </a:rPr>
              <a:t>8. Monotonija in dolgčas</a:t>
            </a:r>
          </a:p>
        </p:txBody>
      </p:sp>
      <p:sp>
        <p:nvSpPr>
          <p:cNvPr id="5" name="Rectangle 2">
            <a:extLst>
              <a:ext uri="{FF2B5EF4-FFF2-40B4-BE49-F238E27FC236}">
                <a16:creationId xmlns:a16="http://schemas.microsoft.com/office/drawing/2014/main" id="{5758704B-BCAA-184F-808C-B416BE2ABF19}"/>
              </a:ext>
            </a:extLst>
          </p:cNvPr>
          <p:cNvSpPr>
            <a:spLocks noGrp="1" noChangeArrowheads="1"/>
          </p:cNvSpPr>
          <p:nvPr>
            <p:ph idx="1"/>
          </p:nvPr>
        </p:nvSpPr>
        <p:spPr bwMode="auto">
          <a:xfrm>
            <a:off x="1039500" y="1916183"/>
            <a:ext cx="6984604" cy="4062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SI" altLang="en-SI" sz="2400" b="1" i="0" u="none" strike="noStrike" cap="none" normalizeH="0" baseline="0" dirty="0">
                <a:ln>
                  <a:noFill/>
                </a:ln>
                <a:effectLst/>
                <a:latin typeface="Arial" panose="020B0604020202020204" pitchFamily="34" charset="0"/>
              </a:rPr>
              <a:t>Kaj se dogaja:</a:t>
            </a:r>
            <a:br>
              <a:rPr kumimoji="0" lang="en-SI" altLang="en-SI" sz="2400" b="0" i="0" u="none" strike="noStrike" cap="none" normalizeH="0" baseline="0" dirty="0">
                <a:ln>
                  <a:noFill/>
                </a:ln>
                <a:effectLst/>
                <a:latin typeface="Arial" panose="020B0604020202020204" pitchFamily="34" charset="0"/>
              </a:rPr>
            </a:br>
            <a:r>
              <a:rPr kumimoji="0" lang="en-SI" altLang="en-SI" sz="2400" b="0" i="0" u="none" strike="noStrike" cap="none" normalizeH="0" baseline="0" dirty="0">
                <a:ln>
                  <a:noFill/>
                </a:ln>
                <a:effectLst/>
                <a:latin typeface="Arial" panose="020B0604020202020204" pitchFamily="34" charset="0"/>
              </a:rPr>
              <a:t>Ponavljanje brez raznolikosti → padec zanimanja.</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SI" altLang="en-SI" sz="2400" b="1" i="0" u="none" strike="noStrike" cap="none" normalizeH="0" baseline="0" dirty="0">
              <a:ln>
                <a:noFill/>
              </a:ln>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SI" altLang="en-SI" sz="2400" b="1" i="0" u="none" strike="noStrike" cap="none" normalizeH="0" baseline="0" dirty="0">
                <a:ln>
                  <a:noFill/>
                </a:ln>
                <a:effectLst/>
                <a:latin typeface="Arial" panose="020B0604020202020204" pitchFamily="34" charset="0"/>
              </a:rPr>
              <a:t>Tipični vzorci:</a:t>
            </a:r>
            <a:endParaRPr kumimoji="0" lang="en-SI" altLang="en-SI" sz="2400" b="0" i="0" u="none" strike="noStrike" cap="none" normalizeH="0" baseline="0" dirty="0">
              <a:ln>
                <a:noFill/>
              </a:ln>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SI" altLang="en-SI" sz="2400" b="0" i="0" u="none" strike="noStrike" cap="none" normalizeH="0" baseline="0" dirty="0">
                <a:ln>
                  <a:noFill/>
                </a:ln>
                <a:effectLst/>
                <a:latin typeface="Arial" panose="020B0604020202020204" pitchFamily="34" charset="0"/>
              </a:rPr>
              <a:t>“To mi je postalo dolgočasno.”</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SI" altLang="en-SI" sz="2400" b="0" i="0" u="none" strike="noStrike" cap="none" normalizeH="0" baseline="0" dirty="0">
                <a:ln>
                  <a:noFill/>
                </a:ln>
                <a:effectLst/>
                <a:latin typeface="Arial" panose="020B0604020202020204" pitchFamily="34" charset="0"/>
              </a:rPr>
              <a:t>opustitev po nekaj tednih</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SI" altLang="en-SI" sz="2400" b="1" i="0" u="none" strike="noStrike" cap="none" normalizeH="0" baseline="0" dirty="0">
              <a:ln>
                <a:noFill/>
              </a:ln>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SI" altLang="en-SI" sz="2400" b="1" i="0" u="none" strike="noStrike" cap="none" normalizeH="0" baseline="0" dirty="0">
                <a:ln>
                  <a:noFill/>
                </a:ln>
                <a:effectLst/>
                <a:latin typeface="Arial" panose="020B0604020202020204" pitchFamily="34" charset="0"/>
              </a:rPr>
              <a:t>Psihološko ozadje:</a:t>
            </a:r>
            <a:endParaRPr kumimoji="0" lang="en-SI" altLang="en-SI" sz="2400" b="0" i="0" u="none" strike="noStrike" cap="none" normalizeH="0" baseline="0" dirty="0">
              <a:ln>
                <a:noFill/>
              </a:ln>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SI" altLang="en-SI" sz="2400" b="0" i="0" u="none" strike="noStrike" cap="none" normalizeH="0" baseline="0" dirty="0">
                <a:ln>
                  <a:noFill/>
                </a:ln>
                <a:effectLst/>
                <a:latin typeface="Arial" panose="020B0604020202020204" pitchFamily="34" charset="0"/>
              </a:rPr>
              <a:t>potreba po novosti</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SI" altLang="en-SI" sz="2400" b="0" i="0" u="none" strike="noStrike" cap="none" normalizeH="0" baseline="0" dirty="0">
                <a:ln>
                  <a:noFill/>
                </a:ln>
                <a:effectLst/>
                <a:latin typeface="Arial" panose="020B0604020202020204" pitchFamily="34" charset="0"/>
              </a:rPr>
              <a:t>zmanjšanje dopaminskega odziva</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SI" altLang="en-SI" sz="1800" b="0" i="0" u="none" strike="noStrike" cap="none" normalizeH="0" baseline="0" dirty="0">
              <a:ln>
                <a:noFill/>
              </a:ln>
              <a:solidFill>
                <a:schemeClr val="tx1"/>
              </a:solidFill>
              <a:effectLst/>
              <a:latin typeface="Arial" panose="020B0604020202020204" pitchFamily="34" charset="0"/>
            </a:endParaRPr>
          </a:p>
        </p:txBody>
      </p:sp>
      <p:pic>
        <p:nvPicPr>
          <p:cNvPr id="7" name="Audio 6">
            <a:extLst>
              <a:ext uri="{FF2B5EF4-FFF2-40B4-BE49-F238E27FC236}">
                <a16:creationId xmlns:a16="http://schemas.microsoft.com/office/drawing/2014/main" id="{69DD36C5-E5DD-9844-2B58-A3EBE84E339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597041036"/>
      </p:ext>
    </p:extLst>
  </p:cSld>
  <p:clrMapOvr>
    <a:masterClrMapping/>
  </p:clrMapOvr>
  <mc:AlternateContent xmlns:mc="http://schemas.openxmlformats.org/markup-compatibility/2006">
    <mc:Choice xmlns:p14="http://schemas.microsoft.com/office/powerpoint/2010/main" Requires="p14">
      <p:transition spd="slow" p14:dur="2000" advTm="85504"/>
    </mc:Choice>
    <mc:Fallback>
      <p:transition spd="slow" advTm="855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E9E4CD5-6E2A-3448-995E-F7177A831C65}"/>
              </a:ext>
            </a:extLst>
          </p:cNvPr>
          <p:cNvSpPr>
            <a:spLocks noGrp="1"/>
          </p:cNvSpPr>
          <p:nvPr>
            <p:ph idx="1"/>
          </p:nvPr>
        </p:nvSpPr>
        <p:spPr/>
        <p:txBody>
          <a:bodyPr>
            <a:normAutofit/>
          </a:bodyPr>
          <a:lstStyle/>
          <a:p>
            <a:pPr marL="0" indent="0">
              <a:buNone/>
            </a:pPr>
            <a:r>
              <a:rPr lang="en-SI" sz="2400" b="1" dirty="0">
                <a:solidFill>
                  <a:schemeClr val="tx1"/>
                </a:solidFill>
              </a:rPr>
              <a:t>Model velikih pet</a:t>
            </a:r>
          </a:p>
          <a:p>
            <a:pPr marL="0" indent="0">
              <a:buNone/>
            </a:pPr>
            <a:endParaRPr lang="en-SI" sz="2400" dirty="0">
              <a:solidFill>
                <a:schemeClr val="tx1"/>
              </a:solidFill>
            </a:endParaRPr>
          </a:p>
          <a:p>
            <a:pPr marL="0" indent="0">
              <a:buNone/>
            </a:pPr>
            <a:r>
              <a:rPr lang="en-SI" sz="2400" dirty="0">
                <a:solidFill>
                  <a:schemeClr val="tx1"/>
                </a:solidFill>
              </a:rPr>
              <a:t>1. </a:t>
            </a:r>
            <a:r>
              <a:rPr lang="en-SI" sz="2800" dirty="0">
                <a:solidFill>
                  <a:schemeClr val="tx1"/>
                </a:solidFill>
                <a:latin typeface="Calibri" panose="020F0502020204030204" pitchFamily="34" charset="0"/>
                <a:cs typeface="Calibri" panose="020F0502020204030204" pitchFamily="34" charset="0"/>
              </a:rPr>
              <a:t>vestnost</a:t>
            </a:r>
          </a:p>
          <a:p>
            <a:pPr marL="0" indent="0">
              <a:buNone/>
            </a:pPr>
            <a:r>
              <a:rPr lang="en-SI" sz="2800" dirty="0">
                <a:solidFill>
                  <a:schemeClr val="tx1"/>
                </a:solidFill>
                <a:latin typeface="Calibri" panose="020F0502020204030204" pitchFamily="34" charset="0"/>
                <a:cs typeface="Calibri" panose="020F0502020204030204" pitchFamily="34" charset="0"/>
              </a:rPr>
              <a:t>2. ekstravertnost</a:t>
            </a:r>
          </a:p>
          <a:p>
            <a:pPr marL="0" indent="0">
              <a:buNone/>
            </a:pPr>
            <a:r>
              <a:rPr lang="en-SI" sz="2800" dirty="0">
                <a:solidFill>
                  <a:schemeClr val="tx1"/>
                </a:solidFill>
                <a:latin typeface="Calibri" panose="020F0502020204030204" pitchFamily="34" charset="0"/>
                <a:cs typeface="Calibri" panose="020F0502020204030204" pitchFamily="34" charset="0"/>
              </a:rPr>
              <a:t>3. </a:t>
            </a:r>
            <a:r>
              <a:rPr lang="en-SI" sz="2800" kern="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čustveno stabilnost</a:t>
            </a:r>
            <a:r>
              <a:rPr lang="en-SI" sz="2800" dirty="0">
                <a:solidFill>
                  <a:schemeClr val="tx1"/>
                </a:solidFill>
                <a:effectLst/>
                <a:latin typeface="Calibri" panose="020F0502020204030204" pitchFamily="34" charset="0"/>
                <a:cs typeface="Calibri" panose="020F0502020204030204" pitchFamily="34" charset="0"/>
              </a:rPr>
              <a:t> (nizek nevroticizem)</a:t>
            </a:r>
          </a:p>
          <a:p>
            <a:pPr marL="0" indent="0">
              <a:buNone/>
            </a:pPr>
            <a:r>
              <a:rPr lang="en-SI" sz="2800" dirty="0">
                <a:solidFill>
                  <a:schemeClr val="tx1"/>
                </a:solidFill>
                <a:latin typeface="Calibri" panose="020F0502020204030204" pitchFamily="34" charset="0"/>
                <a:cs typeface="Calibri" panose="020F0502020204030204" pitchFamily="34" charset="0"/>
              </a:rPr>
              <a:t>4. </a:t>
            </a:r>
            <a:r>
              <a:rPr lang="en-SI" sz="2800" kern="0" dirty="0">
                <a:solidFill>
                  <a:schemeClr val="tx1"/>
                </a:solidFill>
                <a:latin typeface="Calibri" panose="020F0502020204030204" pitchFamily="34" charset="0"/>
                <a:cs typeface="Calibri" panose="020F0502020204030204" pitchFamily="34" charset="0"/>
              </a:rPr>
              <a:t>o</a:t>
            </a:r>
            <a:r>
              <a:rPr lang="en-SI" sz="2800" kern="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dprtost za izkušnje</a:t>
            </a:r>
            <a:r>
              <a:rPr lang="en-SI" sz="2800" dirty="0">
                <a:solidFill>
                  <a:schemeClr val="tx1"/>
                </a:solidFill>
                <a:effectLst/>
                <a:latin typeface="Calibri" panose="020F0502020204030204" pitchFamily="34" charset="0"/>
                <a:cs typeface="Calibri" panose="020F0502020204030204" pitchFamily="34" charset="0"/>
              </a:rPr>
              <a:t> </a:t>
            </a:r>
            <a:endParaRPr lang="en-SI" sz="2800" dirty="0">
              <a:solidFill>
                <a:schemeClr val="tx1"/>
              </a:solidFill>
              <a:latin typeface="Calibri" panose="020F0502020204030204" pitchFamily="34" charset="0"/>
              <a:cs typeface="Calibri" panose="020F0502020204030204" pitchFamily="34" charset="0"/>
            </a:endParaRPr>
          </a:p>
          <a:p>
            <a:pPr marL="0" indent="0">
              <a:buNone/>
            </a:pPr>
            <a:r>
              <a:rPr lang="en-SI" sz="2800" dirty="0">
                <a:solidFill>
                  <a:schemeClr val="tx1"/>
                </a:solidFill>
                <a:latin typeface="Calibri" panose="020F0502020204030204" pitchFamily="34" charset="0"/>
                <a:cs typeface="Calibri" panose="020F0502020204030204" pitchFamily="34" charset="0"/>
              </a:rPr>
              <a:t>5. </a:t>
            </a:r>
            <a:r>
              <a:rPr lang="en-SI" sz="2800" kern="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sprejemljivost</a:t>
            </a:r>
            <a:r>
              <a:rPr lang="en-SI" sz="2800" dirty="0">
                <a:solidFill>
                  <a:schemeClr val="tx1"/>
                </a:solidFill>
                <a:effectLst/>
                <a:latin typeface="Calibri" panose="020F0502020204030204" pitchFamily="34" charset="0"/>
                <a:cs typeface="Calibri" panose="020F0502020204030204" pitchFamily="34" charset="0"/>
              </a:rPr>
              <a:t> </a:t>
            </a:r>
            <a:endParaRPr lang="en-SI" sz="2800" dirty="0">
              <a:solidFill>
                <a:schemeClr val="tx1"/>
              </a:solidFill>
              <a:latin typeface="Calibri" panose="020F0502020204030204" pitchFamily="34" charset="0"/>
              <a:cs typeface="Calibri" panose="020F0502020204030204" pitchFamily="34" charset="0"/>
            </a:endParaRPr>
          </a:p>
        </p:txBody>
      </p:sp>
      <p:sp>
        <p:nvSpPr>
          <p:cNvPr id="3" name="Title 2">
            <a:extLst>
              <a:ext uri="{FF2B5EF4-FFF2-40B4-BE49-F238E27FC236}">
                <a16:creationId xmlns:a16="http://schemas.microsoft.com/office/drawing/2014/main" id="{194B7C9F-B12B-52C6-8ED6-FD02F6B883F2}"/>
              </a:ext>
            </a:extLst>
          </p:cNvPr>
          <p:cNvSpPr>
            <a:spLocks noGrp="1"/>
          </p:cNvSpPr>
          <p:nvPr>
            <p:ph type="title"/>
          </p:nvPr>
        </p:nvSpPr>
        <p:spPr/>
        <p:txBody>
          <a:bodyPr/>
          <a:lstStyle/>
          <a:p>
            <a:r>
              <a:rPr lang="en-SI" dirty="0"/>
              <a:t>Vpliv osebnosti</a:t>
            </a:r>
          </a:p>
        </p:txBody>
      </p:sp>
      <p:pic>
        <p:nvPicPr>
          <p:cNvPr id="5" name="Audio 4">
            <a:extLst>
              <a:ext uri="{FF2B5EF4-FFF2-40B4-BE49-F238E27FC236}">
                <a16:creationId xmlns:a16="http://schemas.microsoft.com/office/drawing/2014/main" id="{7D1E746C-7A89-49A7-55EE-C0203B004EB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646122304"/>
      </p:ext>
    </p:extLst>
  </p:cSld>
  <p:clrMapOvr>
    <a:masterClrMapping/>
  </p:clrMapOvr>
  <mc:AlternateContent xmlns:mc="http://schemas.openxmlformats.org/markup-compatibility/2006">
    <mc:Choice xmlns:p14="http://schemas.microsoft.com/office/powerpoint/2010/main" Requires="p14">
      <p:transition spd="slow" p14:dur="2000" advTm="130973"/>
    </mc:Choice>
    <mc:Fallback>
      <p:transition spd="slow" advTm="1309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047AAAF7-2F73-1C54-7512-115631F19082}"/>
              </a:ext>
            </a:extLst>
          </p:cNvPr>
          <p:cNvGraphicFramePr>
            <a:graphicFrameLocks noGrp="1"/>
          </p:cNvGraphicFramePr>
          <p:nvPr>
            <p:ph idx="1"/>
            <p:extLst>
              <p:ext uri="{D42A27DB-BD31-4B8C-83A1-F6EECF244321}">
                <p14:modId xmlns:p14="http://schemas.microsoft.com/office/powerpoint/2010/main" val="2848818733"/>
              </p:ext>
            </p:extLst>
          </p:nvPr>
        </p:nvGraphicFramePr>
        <p:xfrm>
          <a:off x="846666" y="753763"/>
          <a:ext cx="9516534" cy="5214553"/>
        </p:xfrm>
        <a:graphic>
          <a:graphicData uri="http://schemas.openxmlformats.org/drawingml/2006/table">
            <a:tbl>
              <a:tblPr firstRow="1" firstCol="1" bandRow="1">
                <a:tableStyleId>{5C22544A-7EE6-4342-B048-85BDC9FD1C3A}</a:tableStyleId>
              </a:tblPr>
              <a:tblGrid>
                <a:gridCol w="2434520">
                  <a:extLst>
                    <a:ext uri="{9D8B030D-6E8A-4147-A177-3AD203B41FA5}">
                      <a16:colId xmlns:a16="http://schemas.microsoft.com/office/drawing/2014/main" val="1313153826"/>
                    </a:ext>
                  </a:extLst>
                </a:gridCol>
                <a:gridCol w="3909836">
                  <a:extLst>
                    <a:ext uri="{9D8B030D-6E8A-4147-A177-3AD203B41FA5}">
                      <a16:colId xmlns:a16="http://schemas.microsoft.com/office/drawing/2014/main" val="793741390"/>
                    </a:ext>
                  </a:extLst>
                </a:gridCol>
                <a:gridCol w="3172178">
                  <a:extLst>
                    <a:ext uri="{9D8B030D-6E8A-4147-A177-3AD203B41FA5}">
                      <a16:colId xmlns:a16="http://schemas.microsoft.com/office/drawing/2014/main" val="1718970303"/>
                    </a:ext>
                  </a:extLst>
                </a:gridCol>
              </a:tblGrid>
              <a:tr h="874574">
                <a:tc>
                  <a:txBody>
                    <a:bodyPr/>
                    <a:lstStyle/>
                    <a:p>
                      <a:pPr algn="ctr">
                        <a:buNone/>
                      </a:pPr>
                      <a:r>
                        <a:rPr lang="en-GB" sz="1800" kern="100" dirty="0">
                          <a:effectLst/>
                          <a:latin typeface="Times New Roman" panose="02020603050405020304" pitchFamily="18" charset="0"/>
                          <a:ea typeface="Times New Roman" panose="02020603050405020304" pitchFamily="18" charset="0"/>
                          <a:cs typeface="Times New Roman" panose="02020603050405020304" pitchFamily="18" charset="0"/>
                        </a:rPr>
                        <a:t>O</a:t>
                      </a:r>
                      <a:r>
                        <a:rPr lang="en-SI" sz="1800" kern="100" dirty="0">
                          <a:effectLst/>
                          <a:latin typeface="Times New Roman" panose="02020603050405020304" pitchFamily="18" charset="0"/>
                          <a:ea typeface="Times New Roman" panose="02020603050405020304" pitchFamily="18" charset="0"/>
                          <a:cs typeface="Times New Roman" panose="02020603050405020304" pitchFamily="18" charset="0"/>
                        </a:rPr>
                        <a:t>sebnostna lastnost</a:t>
                      </a:r>
                    </a:p>
                  </a:txBody>
                  <a:tcPr marL="7455" marR="7455" marT="7455" marB="7455" anchor="ctr"/>
                </a:tc>
                <a:tc>
                  <a:txBody>
                    <a:bodyPr/>
                    <a:lstStyle/>
                    <a:p>
                      <a:pPr algn="ctr">
                        <a:buNone/>
                      </a:pPr>
                      <a:r>
                        <a:rPr lang="en-SI" sz="1800" kern="100">
                          <a:effectLst/>
                        </a:rPr>
                        <a:t>Osebnostni slog</a:t>
                      </a:r>
                      <a:endParaRPr lang="en-SI" sz="18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455" marR="7455" marT="7455" marB="7455" anchor="ctr"/>
                </a:tc>
                <a:tc>
                  <a:txBody>
                    <a:bodyPr/>
                    <a:lstStyle/>
                    <a:p>
                      <a:pPr algn="ctr">
                        <a:buNone/>
                      </a:pPr>
                      <a:r>
                        <a:rPr lang="en-SI" sz="1800" kern="100">
                          <a:effectLst/>
                        </a:rPr>
                        <a:t>Predlagane oblike vadbe</a:t>
                      </a:r>
                      <a:endParaRPr lang="en-SI" sz="18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455" marR="7455" marT="7455" marB="7455" anchor="ctr"/>
                </a:tc>
                <a:extLst>
                  <a:ext uri="{0D108BD9-81ED-4DB2-BD59-A6C34878D82A}">
                    <a16:rowId xmlns:a16="http://schemas.microsoft.com/office/drawing/2014/main" val="2472061457"/>
                  </a:ext>
                </a:extLst>
              </a:tr>
              <a:tr h="620726">
                <a:tc>
                  <a:txBody>
                    <a:bodyPr/>
                    <a:lstStyle/>
                    <a:p>
                      <a:pPr>
                        <a:buNone/>
                      </a:pPr>
                      <a:r>
                        <a:rPr lang="en-SI" sz="1800" kern="100" dirty="0">
                          <a:effectLst/>
                          <a:latin typeface="Times New Roman" panose="02020603050405020304" pitchFamily="18" charset="0"/>
                          <a:ea typeface="Times New Roman" panose="02020603050405020304" pitchFamily="18" charset="0"/>
                          <a:cs typeface="Times New Roman" panose="02020603050405020304" pitchFamily="18" charset="0"/>
                        </a:rPr>
                        <a:t>vestnost</a:t>
                      </a:r>
                    </a:p>
                  </a:txBody>
                  <a:tcPr marL="7455" marR="7455" marT="7455" marB="7455" anchor="ctr"/>
                </a:tc>
                <a:tc>
                  <a:txBody>
                    <a:bodyPr/>
                    <a:lstStyle/>
                    <a:p>
                      <a:pPr>
                        <a:buNone/>
                      </a:pPr>
                      <a:r>
                        <a:rPr lang="en-SI" sz="1800" kern="100">
                          <a:effectLst/>
                        </a:rPr>
                        <a:t>Vesten, strukturiran</a:t>
                      </a:r>
                      <a:endParaRPr lang="en-SI" sz="18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455" marR="7455" marT="7455" marB="7455" anchor="ctr"/>
                </a:tc>
                <a:tc>
                  <a:txBody>
                    <a:bodyPr/>
                    <a:lstStyle/>
                    <a:p>
                      <a:pPr>
                        <a:buNone/>
                      </a:pPr>
                      <a:r>
                        <a:rPr lang="en-SI" sz="1800" kern="100">
                          <a:effectLst/>
                        </a:rPr>
                        <a:t>Voden fitnes, pilates, vadbeni programi z urnikom</a:t>
                      </a:r>
                      <a:endParaRPr lang="en-SI" sz="18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455" marR="7455" marT="7455" marB="7455" anchor="ctr"/>
                </a:tc>
                <a:extLst>
                  <a:ext uri="{0D108BD9-81ED-4DB2-BD59-A6C34878D82A}">
                    <a16:rowId xmlns:a16="http://schemas.microsoft.com/office/drawing/2014/main" val="2954370505"/>
                  </a:ext>
                </a:extLst>
              </a:tr>
              <a:tr h="620726">
                <a:tc>
                  <a:txBody>
                    <a:bodyPr/>
                    <a:lstStyle/>
                    <a:p>
                      <a:pPr>
                        <a:buNone/>
                      </a:pPr>
                      <a:r>
                        <a:rPr lang="en-SI" sz="1800" kern="100" dirty="0">
                          <a:effectLst/>
                          <a:latin typeface="Times New Roman" panose="02020603050405020304" pitchFamily="18" charset="0"/>
                          <a:ea typeface="Times New Roman" panose="02020603050405020304" pitchFamily="18" charset="0"/>
                          <a:cs typeface="Times New Roman" panose="02020603050405020304" pitchFamily="18" charset="0"/>
                        </a:rPr>
                        <a:t>ekstravertnost</a:t>
                      </a:r>
                    </a:p>
                  </a:txBody>
                  <a:tcPr marL="7455" marR="7455" marT="7455" marB="7455" anchor="ctr"/>
                </a:tc>
                <a:tc>
                  <a:txBody>
                    <a:bodyPr/>
                    <a:lstStyle/>
                    <a:p>
                      <a:pPr>
                        <a:buNone/>
                      </a:pPr>
                      <a:r>
                        <a:rPr lang="en-SI" sz="1800" kern="100">
                          <a:effectLst/>
                        </a:rPr>
                        <a:t>Družaben, povezan</a:t>
                      </a:r>
                      <a:endParaRPr lang="en-SI" sz="18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455" marR="7455" marT="7455" marB="7455" anchor="ctr"/>
                </a:tc>
                <a:tc>
                  <a:txBody>
                    <a:bodyPr/>
                    <a:lstStyle/>
                    <a:p>
                      <a:pPr>
                        <a:buNone/>
                      </a:pPr>
                      <a:r>
                        <a:rPr lang="en-SI" sz="1800" kern="100">
                          <a:effectLst/>
                        </a:rPr>
                        <a:t>Skupinske vadbe, ples, hoja v paru, rekreacija z družino</a:t>
                      </a:r>
                      <a:endParaRPr lang="en-SI" sz="18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455" marR="7455" marT="7455" marB="7455" anchor="ctr"/>
                </a:tc>
                <a:extLst>
                  <a:ext uri="{0D108BD9-81ED-4DB2-BD59-A6C34878D82A}">
                    <a16:rowId xmlns:a16="http://schemas.microsoft.com/office/drawing/2014/main" val="2559094270"/>
                  </a:ext>
                </a:extLst>
              </a:tr>
              <a:tr h="93675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800" kern="100" dirty="0">
                          <a:effectLst/>
                          <a:latin typeface="Times New Roman" panose="02020603050405020304" pitchFamily="18" charset="0"/>
                          <a:ea typeface="Times New Roman" panose="02020603050405020304" pitchFamily="18" charset="0"/>
                          <a:cs typeface="Times New Roman" panose="02020603050405020304" pitchFamily="18" charset="0"/>
                        </a:rPr>
                        <a:t>O</a:t>
                      </a:r>
                      <a:r>
                        <a:rPr lang="en-SI" sz="1800" kern="100" dirty="0">
                          <a:effectLst/>
                          <a:latin typeface="Times New Roman" panose="02020603050405020304" pitchFamily="18" charset="0"/>
                          <a:ea typeface="Times New Roman" panose="02020603050405020304" pitchFamily="18" charset="0"/>
                          <a:cs typeface="Times New Roman" panose="02020603050405020304" pitchFamily="18" charset="0"/>
                        </a:rPr>
                        <a:t>dprtost za izkušnje</a:t>
                      </a:r>
                    </a:p>
                  </a:txBody>
                  <a:tcPr marL="7455" marR="7455" marT="7455" marB="7455" anchor="ctr"/>
                </a:tc>
                <a:tc>
                  <a:txBody>
                    <a:bodyPr/>
                    <a:lstStyle/>
                    <a:p>
                      <a:pPr>
                        <a:buNone/>
                      </a:pPr>
                      <a:r>
                        <a:rPr lang="en-SI" sz="1800" kern="100">
                          <a:effectLst/>
                        </a:rPr>
                        <a:t>Radoveden, odprt</a:t>
                      </a:r>
                      <a:endParaRPr lang="en-SI" sz="18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455" marR="7455" marT="7455" marB="7455" anchor="ctr"/>
                </a:tc>
                <a:tc>
                  <a:txBody>
                    <a:bodyPr/>
                    <a:lstStyle/>
                    <a:p>
                      <a:pPr>
                        <a:buNone/>
                      </a:pPr>
                      <a:r>
                        <a:rPr lang="en-SI" sz="1800" kern="100">
                          <a:effectLst/>
                        </a:rPr>
                        <a:t>Joga, naravne oblike gibanja, ples, športi, ki jih lahko raziskuješ</a:t>
                      </a:r>
                      <a:endParaRPr lang="en-SI" sz="18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455" marR="7455" marT="7455" marB="7455" anchor="ctr"/>
                </a:tc>
                <a:extLst>
                  <a:ext uri="{0D108BD9-81ED-4DB2-BD59-A6C34878D82A}">
                    <a16:rowId xmlns:a16="http://schemas.microsoft.com/office/drawing/2014/main" val="55014812"/>
                  </a:ext>
                </a:extLst>
              </a:tr>
              <a:tr h="93675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800" kern="100" dirty="0" err="1">
                          <a:effectLst/>
                          <a:latin typeface="Times New Roman" panose="02020603050405020304" pitchFamily="18" charset="0"/>
                          <a:ea typeface="Times New Roman" panose="02020603050405020304" pitchFamily="18" charset="0"/>
                          <a:cs typeface="Times New Roman" panose="02020603050405020304" pitchFamily="18" charset="0"/>
                        </a:rPr>
                        <a:t>Č</a:t>
                      </a:r>
                      <a:r>
                        <a:rPr lang="en-SI" sz="1800" kern="100" dirty="0">
                          <a:effectLst/>
                          <a:latin typeface="Times New Roman" panose="02020603050405020304" pitchFamily="18" charset="0"/>
                          <a:ea typeface="Times New Roman" panose="02020603050405020304" pitchFamily="18" charset="0"/>
                          <a:cs typeface="Times New Roman" panose="02020603050405020304" pitchFamily="18" charset="0"/>
                        </a:rPr>
                        <a:t>ustvena stabilnost</a:t>
                      </a:r>
                    </a:p>
                    <a:p>
                      <a:pPr>
                        <a:buNone/>
                      </a:pPr>
                      <a:endParaRPr lang="en-SI" sz="1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455" marR="7455" marT="7455" marB="7455" anchor="ctr"/>
                </a:tc>
                <a:tc>
                  <a:txBody>
                    <a:bodyPr/>
                    <a:lstStyle/>
                    <a:p>
                      <a:pPr>
                        <a:buNone/>
                      </a:pPr>
                      <a:r>
                        <a:rPr lang="en-SI" sz="1800" kern="100">
                          <a:effectLst/>
                        </a:rPr>
                        <a:t>Umirjen, introvertiran</a:t>
                      </a:r>
                      <a:endParaRPr lang="en-SI" sz="18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455" marR="7455" marT="7455" marB="7455" anchor="ctr"/>
                </a:tc>
                <a:tc>
                  <a:txBody>
                    <a:bodyPr/>
                    <a:lstStyle/>
                    <a:p>
                      <a:pPr>
                        <a:buNone/>
                      </a:pPr>
                      <a:r>
                        <a:rPr lang="en-SI" sz="1800" kern="100">
                          <a:effectLst/>
                        </a:rPr>
                        <a:t>Vadba doma, hoja v naravi, online programi, raztezanje ali tai chi</a:t>
                      </a:r>
                      <a:endParaRPr lang="en-SI" sz="18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455" marR="7455" marT="7455" marB="7455" anchor="ctr"/>
                </a:tc>
                <a:extLst>
                  <a:ext uri="{0D108BD9-81ED-4DB2-BD59-A6C34878D82A}">
                    <a16:rowId xmlns:a16="http://schemas.microsoft.com/office/drawing/2014/main" val="1929932942"/>
                  </a:ext>
                </a:extLst>
              </a:tr>
              <a:tr h="1225027">
                <a:tc>
                  <a:txBody>
                    <a:bodyPr/>
                    <a:lstStyle/>
                    <a:p>
                      <a:pPr>
                        <a:buNone/>
                      </a:pPr>
                      <a:r>
                        <a:rPr lang="en-SI" sz="1800" kern="100" dirty="0">
                          <a:effectLst/>
                          <a:latin typeface="Times New Roman" panose="02020603050405020304" pitchFamily="18" charset="0"/>
                          <a:ea typeface="Times New Roman" panose="02020603050405020304" pitchFamily="18" charset="0"/>
                          <a:cs typeface="Times New Roman" panose="02020603050405020304" pitchFamily="18" charset="0"/>
                        </a:rPr>
                        <a:t>sprejemljivost</a:t>
                      </a:r>
                    </a:p>
                  </a:txBody>
                  <a:tcPr marL="7455" marR="7455" marT="7455" marB="7455" anchor="ctr"/>
                </a:tc>
                <a:tc>
                  <a:txBody>
                    <a:bodyPr/>
                    <a:lstStyle/>
                    <a:p>
                      <a:pPr>
                        <a:buNone/>
                      </a:pPr>
                      <a:r>
                        <a:rPr lang="en-SI" sz="1800" kern="100">
                          <a:effectLst/>
                        </a:rPr>
                        <a:t>Čustveno odziven</a:t>
                      </a:r>
                      <a:endParaRPr lang="en-SI" sz="18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455" marR="7455" marT="7455" marB="7455" anchor="ctr"/>
                </a:tc>
                <a:tc>
                  <a:txBody>
                    <a:bodyPr/>
                    <a:lstStyle/>
                    <a:p>
                      <a:pPr>
                        <a:buNone/>
                      </a:pPr>
                      <a:r>
                        <a:rPr lang="en-SI" sz="1800" kern="100" dirty="0">
                          <a:effectLst/>
                        </a:rPr>
                        <a:t>Aktivnosti za sproščanje napetosti: počasna hoja, plavanje, joga, sprostitvene vadbe</a:t>
                      </a:r>
                      <a:endParaRPr lang="en-SI" sz="1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455" marR="7455" marT="7455" marB="7455" anchor="ctr"/>
                </a:tc>
                <a:extLst>
                  <a:ext uri="{0D108BD9-81ED-4DB2-BD59-A6C34878D82A}">
                    <a16:rowId xmlns:a16="http://schemas.microsoft.com/office/drawing/2014/main" val="1811554495"/>
                  </a:ext>
                </a:extLst>
              </a:tr>
            </a:tbl>
          </a:graphicData>
        </a:graphic>
      </p:graphicFrame>
      <p:pic>
        <p:nvPicPr>
          <p:cNvPr id="6" name="Audio 5">
            <a:extLst>
              <a:ext uri="{FF2B5EF4-FFF2-40B4-BE49-F238E27FC236}">
                <a16:creationId xmlns:a16="http://schemas.microsoft.com/office/drawing/2014/main" id="{6F0148A1-97F3-C9BB-E513-582436BDABD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525527176"/>
      </p:ext>
    </p:extLst>
  </p:cSld>
  <p:clrMapOvr>
    <a:masterClrMapping/>
  </p:clrMapOvr>
  <mc:AlternateContent xmlns:mc="http://schemas.openxmlformats.org/markup-compatibility/2006">
    <mc:Choice xmlns:p14="http://schemas.microsoft.com/office/powerpoint/2010/main" Requires="p14">
      <p:transition spd="slow" p14:dur="2000" advTm="69600"/>
    </mc:Choice>
    <mc:Fallback>
      <p:transition spd="slow" advTm="696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4334E0-7A8A-3245-308A-0AD0EC058FB4}"/>
              </a:ext>
            </a:extLst>
          </p:cNvPr>
          <p:cNvSpPr>
            <a:spLocks noGrp="1"/>
          </p:cNvSpPr>
          <p:nvPr>
            <p:ph type="title"/>
          </p:nvPr>
        </p:nvSpPr>
        <p:spPr/>
        <p:txBody>
          <a:bodyPr>
            <a:normAutofit/>
          </a:bodyPr>
          <a:lstStyle/>
          <a:p>
            <a:r>
              <a:rPr lang="en-SI" altLang="en-SI" sz="2800" b="0" dirty="0">
                <a:solidFill>
                  <a:srgbClr val="C00000"/>
                </a:solidFill>
                <a:latin typeface="Arial" panose="020B0604020202020204" pitchFamily="34" charset="0"/>
              </a:rPr>
              <a:t>“Najboljša vadba je tista, ki jo ponoviš.”</a:t>
            </a:r>
            <a:endParaRPr lang="en-SI" sz="2800" dirty="0">
              <a:solidFill>
                <a:srgbClr val="C00000"/>
              </a:solidFill>
            </a:endParaRPr>
          </a:p>
        </p:txBody>
      </p:sp>
      <p:sp>
        <p:nvSpPr>
          <p:cNvPr id="4" name="Rectangle 1">
            <a:extLst>
              <a:ext uri="{FF2B5EF4-FFF2-40B4-BE49-F238E27FC236}">
                <a16:creationId xmlns:a16="http://schemas.microsoft.com/office/drawing/2014/main" id="{0AC381D1-FCD7-B861-0696-77A92EF998F6}"/>
              </a:ext>
            </a:extLst>
          </p:cNvPr>
          <p:cNvSpPr>
            <a:spLocks noGrp="1" noChangeArrowheads="1"/>
          </p:cNvSpPr>
          <p:nvPr>
            <p:ph idx="1"/>
          </p:nvPr>
        </p:nvSpPr>
        <p:spPr bwMode="auto">
          <a:xfrm>
            <a:off x="1039500" y="2100849"/>
            <a:ext cx="6627135" cy="3693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SI" altLang="en-SI" sz="2400" b="1" i="0" u="none" strike="noStrike" cap="none" normalizeH="0" baseline="0" dirty="0">
                <a:ln>
                  <a:noFill/>
                </a:ln>
                <a:effectLst/>
                <a:latin typeface="Arial" panose="020B0604020202020204" pitchFamily="34" charset="0"/>
              </a:rPr>
              <a:t>Cilj:</a:t>
            </a:r>
            <a:r>
              <a:rPr kumimoji="0" lang="en-SI" altLang="en-SI" sz="2400" b="0" i="0" u="none" strike="noStrike" cap="none" normalizeH="0" baseline="0" dirty="0">
                <a:ln>
                  <a:noFill/>
                </a:ln>
                <a:effectLst/>
                <a:latin typeface="Arial" panose="020B0604020202020204" pitchFamily="34" charset="0"/>
              </a:rPr>
              <a:t> povečati užitek in raznolikost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SI" altLang="en-SI" sz="2400" b="0" i="0" u="none" strike="noStrike" cap="none" normalizeH="0" baseline="0" dirty="0">
              <a:ln>
                <a:noFill/>
              </a:ln>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SI" altLang="en-SI" sz="2400" b="1" i="0" u="none" strike="noStrike" cap="none" normalizeH="0" baseline="0" dirty="0">
                <a:ln>
                  <a:noFill/>
                </a:ln>
                <a:effectLst/>
                <a:latin typeface="Arial" panose="020B0604020202020204" pitchFamily="34" charset="0"/>
              </a:rPr>
              <a:t>Intervencije:</a:t>
            </a:r>
            <a:endParaRPr kumimoji="0" lang="en-SI" altLang="en-SI" sz="2400" b="0" i="0" u="none" strike="noStrike" cap="none" normalizeH="0" baseline="0" dirty="0">
              <a:ln>
                <a:noFill/>
              </a:ln>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SI" altLang="en-SI" sz="2400" b="1" i="0" u="none" strike="noStrike" cap="none" normalizeH="0" baseline="0" dirty="0">
                <a:ln>
                  <a:noFill/>
                </a:ln>
                <a:effectLst/>
                <a:latin typeface="Arial" panose="020B0604020202020204" pitchFamily="34" charset="0"/>
              </a:rPr>
              <a:t>Rotacija aktivnosti (npr. 3 opcije)</a:t>
            </a:r>
            <a:endParaRPr kumimoji="0" lang="en-SI" altLang="en-SI" sz="2400" b="0" i="0" u="none" strike="noStrike" cap="none" normalizeH="0" baseline="0" dirty="0">
              <a:ln>
                <a:noFill/>
              </a:ln>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SI" altLang="en-SI" sz="2400" b="1" i="0" u="none" strike="noStrike" cap="none" normalizeH="0" baseline="0" dirty="0">
                <a:ln>
                  <a:noFill/>
                </a:ln>
                <a:effectLst/>
                <a:latin typeface="Arial" panose="020B0604020202020204" pitchFamily="34" charset="0"/>
              </a:rPr>
              <a:t>Element izbire:</a:t>
            </a:r>
            <a:br>
              <a:rPr kumimoji="0" lang="en-SI" altLang="en-SI" sz="2400" b="0" i="0" u="none" strike="noStrike" cap="none" normalizeH="0" baseline="0" dirty="0">
                <a:ln>
                  <a:noFill/>
                </a:ln>
                <a:effectLst/>
                <a:latin typeface="Arial" panose="020B0604020202020204" pitchFamily="34" charset="0"/>
              </a:rPr>
            </a:br>
            <a:r>
              <a:rPr kumimoji="0" lang="en-SI" altLang="en-SI" sz="2400" b="0" i="0" u="none" strike="noStrike" cap="none" normalizeH="0" baseline="0" dirty="0">
                <a:ln>
                  <a:noFill/>
                </a:ln>
                <a:effectLst/>
                <a:latin typeface="Arial" panose="020B0604020202020204" pitchFamily="34" charset="0"/>
              </a:rPr>
              <a:t>→ “Danes izberem, kar mi paše”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SI" altLang="en-SI" sz="2400" b="1" i="0" u="none" strike="noStrike" cap="none" normalizeH="0" baseline="0" dirty="0">
              <a:ln>
                <a:noFill/>
              </a:ln>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SI" altLang="en-SI" sz="2400" b="1" i="0" u="none" strike="noStrike" cap="none" normalizeH="0" baseline="0" dirty="0">
                <a:ln>
                  <a:noFill/>
                </a:ln>
                <a:effectLst/>
                <a:latin typeface="Arial" panose="020B0604020202020204" pitchFamily="34" charset="0"/>
              </a:rPr>
              <a:t>Mini vaja:</a:t>
            </a:r>
            <a:endParaRPr kumimoji="0" lang="en-SI" altLang="en-SI" sz="2400" b="0" i="0" u="none" strike="noStrike" cap="none" normalizeH="0" baseline="0" dirty="0">
              <a:ln>
                <a:noFill/>
              </a:ln>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SI" altLang="en-SI" sz="2400" b="0" i="0" u="none" strike="noStrike" cap="none" normalizeH="0" baseline="0" dirty="0">
                <a:ln>
                  <a:noFill/>
                </a:ln>
                <a:effectLst/>
                <a:latin typeface="Arial" panose="020B0604020202020204" pitchFamily="34" charset="0"/>
              </a:rPr>
              <a:t>Napiši 3 aktivnosti, ki bi bile vsaj malo prijetne: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SI" altLang="en-SI" sz="1800" b="0" i="0" u="none" strike="noStrike" cap="none" normalizeH="0" baseline="0" dirty="0">
              <a:ln>
                <a:noFill/>
              </a:ln>
              <a:solidFill>
                <a:schemeClr val="tx1"/>
              </a:solidFill>
              <a:effectLst/>
              <a:latin typeface="Arial" panose="020B0604020202020204" pitchFamily="34" charset="0"/>
            </a:endParaRPr>
          </a:p>
        </p:txBody>
      </p:sp>
      <p:pic>
        <p:nvPicPr>
          <p:cNvPr id="6" name="Audio 5">
            <a:extLst>
              <a:ext uri="{FF2B5EF4-FFF2-40B4-BE49-F238E27FC236}">
                <a16:creationId xmlns:a16="http://schemas.microsoft.com/office/drawing/2014/main" id="{7500DB87-FABB-3EF1-EBFD-27C18999988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877005086"/>
      </p:ext>
    </p:extLst>
  </p:cSld>
  <p:clrMapOvr>
    <a:masterClrMapping/>
  </p:clrMapOvr>
  <mc:AlternateContent xmlns:mc="http://schemas.openxmlformats.org/markup-compatibility/2006">
    <mc:Choice xmlns:p14="http://schemas.microsoft.com/office/powerpoint/2010/main" Requires="p14">
      <p:transition spd="slow" p14:dur="2000" advTm="46090"/>
    </mc:Choice>
    <mc:Fallback>
      <p:transition spd="slow" advTm="460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EEEBE749-FB33-28AC-2E10-ACA284DEEE23}"/>
              </a:ext>
            </a:extLst>
          </p:cNvPr>
          <p:cNvSpPr>
            <a:spLocks noGrp="1" noChangeArrowheads="1"/>
          </p:cNvSpPr>
          <p:nvPr>
            <p:ph type="title"/>
          </p:nvPr>
        </p:nvSpPr>
        <p:spPr bwMode="auto">
          <a:xfrm>
            <a:off x="1039499" y="725968"/>
            <a:ext cx="540038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SI" altLang="en-SI" i="0" u="none" strike="noStrike" cap="none" normalizeH="0" baseline="0" dirty="0">
                <a:ln>
                  <a:noFill/>
                </a:ln>
                <a:solidFill>
                  <a:srgbClr val="7030A0"/>
                </a:solidFill>
                <a:effectLst/>
                <a:latin typeface="Calibri" panose="020F0502020204030204" pitchFamily="34" charset="0"/>
                <a:cs typeface="Calibri" panose="020F0502020204030204" pitchFamily="34" charset="0"/>
              </a:rPr>
              <a:t>9. Stres in mentalna izčrpanost</a:t>
            </a:r>
          </a:p>
        </p:txBody>
      </p:sp>
      <p:sp>
        <p:nvSpPr>
          <p:cNvPr id="5" name="Rectangle 2">
            <a:extLst>
              <a:ext uri="{FF2B5EF4-FFF2-40B4-BE49-F238E27FC236}">
                <a16:creationId xmlns:a16="http://schemas.microsoft.com/office/drawing/2014/main" id="{27FFFDBC-705F-7174-6041-71D1B9E4A6B5}"/>
              </a:ext>
            </a:extLst>
          </p:cNvPr>
          <p:cNvSpPr>
            <a:spLocks noGrp="1" noChangeArrowheads="1"/>
          </p:cNvSpPr>
          <p:nvPr>
            <p:ph idx="1"/>
          </p:nvPr>
        </p:nvSpPr>
        <p:spPr bwMode="auto">
          <a:xfrm>
            <a:off x="1039501" y="1731517"/>
            <a:ext cx="10384856" cy="4431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SI" altLang="en-SI" sz="2400" b="1" i="0" u="none" strike="noStrike" cap="none" normalizeH="0" baseline="0" dirty="0">
                <a:ln>
                  <a:noFill/>
                </a:ln>
                <a:effectLst/>
                <a:latin typeface="Arial" panose="020B0604020202020204" pitchFamily="34" charset="0"/>
              </a:rPr>
              <a:t>Kaj se dogaja:</a:t>
            </a:r>
            <a:br>
              <a:rPr kumimoji="0" lang="en-SI" altLang="en-SI" sz="2400" b="0" i="0" u="none" strike="noStrike" cap="none" normalizeH="0" baseline="0" dirty="0">
                <a:ln>
                  <a:noFill/>
                </a:ln>
                <a:effectLst/>
                <a:latin typeface="Arial" panose="020B0604020202020204" pitchFamily="34" charset="0"/>
              </a:rPr>
            </a:br>
            <a:r>
              <a:rPr kumimoji="0" lang="en-SI" altLang="en-SI" sz="2400" b="0" i="0" u="none" strike="noStrike" cap="none" normalizeH="0" baseline="0" dirty="0">
                <a:ln>
                  <a:noFill/>
                </a:ln>
                <a:effectLst/>
                <a:latin typeface="Arial" panose="020B0604020202020204" pitchFamily="34" charset="0"/>
              </a:rPr>
              <a:t>Čeprav gibanje pomaga pri stresu, je za začetek potrebna energija, ki je oseba nima.</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SI" altLang="en-SI" sz="2400" b="1" i="0" u="none" strike="noStrike" cap="none" normalizeH="0" baseline="0" dirty="0">
              <a:ln>
                <a:noFill/>
              </a:ln>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SI" altLang="en-SI" sz="2400" b="1" i="0" u="none" strike="noStrike" cap="none" normalizeH="0" baseline="0" dirty="0">
                <a:ln>
                  <a:noFill/>
                </a:ln>
                <a:effectLst/>
                <a:latin typeface="Arial" panose="020B0604020202020204" pitchFamily="34" charset="0"/>
              </a:rPr>
              <a:t>Tipični vzorci:</a:t>
            </a:r>
            <a:endParaRPr kumimoji="0" lang="en-SI" altLang="en-SI" sz="2400" b="0" i="0" u="none" strike="noStrike" cap="none" normalizeH="0" baseline="0" dirty="0">
              <a:ln>
                <a:noFill/>
              </a:ln>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SI" altLang="en-SI" sz="2400" b="0" i="0" u="none" strike="noStrike" cap="none" normalizeH="0" baseline="0" dirty="0">
                <a:ln>
                  <a:noFill/>
                </a:ln>
                <a:effectLst/>
                <a:latin typeface="Arial" panose="020B0604020202020204" pitchFamily="34" charset="0"/>
              </a:rPr>
              <a:t>“Preutrujen/a sem za vadbo.”</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SI" altLang="en-SI" sz="2400" b="0" i="0" u="none" strike="noStrike" cap="none" normalizeH="0" baseline="0" dirty="0">
                <a:ln>
                  <a:noFill/>
                </a:ln>
                <a:effectLst/>
                <a:latin typeface="Arial" panose="020B0604020202020204" pitchFamily="34" charset="0"/>
              </a:rPr>
              <a:t>pasivno regeneracijsko vedenje (TV, telefon)</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SI" altLang="en-SI" sz="2400" b="1" i="0" u="none" strike="noStrike" cap="none" normalizeH="0" baseline="0" dirty="0">
              <a:ln>
                <a:noFill/>
              </a:ln>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SI" altLang="en-SI" sz="2400" b="1" i="0" u="none" strike="noStrike" cap="none" normalizeH="0" baseline="0" dirty="0">
                <a:ln>
                  <a:noFill/>
                </a:ln>
                <a:effectLst/>
                <a:latin typeface="Arial" panose="020B0604020202020204" pitchFamily="34" charset="0"/>
              </a:rPr>
              <a:t>Psihološko ozadje:</a:t>
            </a:r>
            <a:endParaRPr kumimoji="0" lang="en-SI" altLang="en-SI" sz="2400" b="0" i="0" u="none" strike="noStrike" cap="none" normalizeH="0" baseline="0" dirty="0">
              <a:ln>
                <a:noFill/>
              </a:ln>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SI" altLang="en-SI" sz="2400" b="0" i="0" u="none" strike="noStrike" cap="none" normalizeH="0" baseline="0" dirty="0">
                <a:ln>
                  <a:noFill/>
                </a:ln>
                <a:effectLst/>
                <a:latin typeface="Arial" panose="020B0604020202020204" pitchFamily="34" charset="0"/>
              </a:rPr>
              <a:t>zmanjšana samoregulacija</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SI" altLang="en-SI" sz="2400" b="0" i="0" u="none" strike="noStrike" cap="none" normalizeH="0" baseline="0" dirty="0">
                <a:ln>
                  <a:noFill/>
                </a:ln>
                <a:effectLst/>
                <a:latin typeface="Arial" panose="020B0604020202020204" pitchFamily="34" charset="0"/>
              </a:rPr>
              <a:t>iskanje najlažje poti</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SI" altLang="en-SI" sz="1800" b="0" i="0" u="none" strike="noStrike" cap="none" normalizeH="0" baseline="0" dirty="0">
              <a:ln>
                <a:noFill/>
              </a:ln>
              <a:solidFill>
                <a:schemeClr val="tx1"/>
              </a:solidFill>
              <a:effectLst/>
              <a:latin typeface="Arial" panose="020B0604020202020204" pitchFamily="34" charset="0"/>
            </a:endParaRPr>
          </a:p>
        </p:txBody>
      </p:sp>
      <p:pic>
        <p:nvPicPr>
          <p:cNvPr id="7" name="Audio 6">
            <a:extLst>
              <a:ext uri="{FF2B5EF4-FFF2-40B4-BE49-F238E27FC236}">
                <a16:creationId xmlns:a16="http://schemas.microsoft.com/office/drawing/2014/main" id="{29C8AEB5-EE1B-82A6-E8F1-C64A97038A4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596144483"/>
      </p:ext>
    </p:extLst>
  </p:cSld>
  <p:clrMapOvr>
    <a:masterClrMapping/>
  </p:clrMapOvr>
  <mc:AlternateContent xmlns:mc="http://schemas.openxmlformats.org/markup-compatibility/2006">
    <mc:Choice xmlns:p14="http://schemas.microsoft.com/office/powerpoint/2010/main" Requires="p14">
      <p:transition spd="slow" p14:dur="2000" advTm="83061"/>
    </mc:Choice>
    <mc:Fallback>
      <p:transition spd="slow" advTm="830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101F486-FFEA-C51D-18CE-175D38D7D6D6}"/>
              </a:ext>
            </a:extLst>
          </p:cNvPr>
          <p:cNvSpPr>
            <a:spLocks noGrp="1"/>
          </p:cNvSpPr>
          <p:nvPr>
            <p:ph type="title"/>
          </p:nvPr>
        </p:nvSpPr>
        <p:spPr>
          <a:xfrm>
            <a:off x="5500288" y="228600"/>
            <a:ext cx="8589405" cy="1143000"/>
          </a:xfrm>
        </p:spPr>
        <p:txBody>
          <a:bodyPr/>
          <a:lstStyle/>
          <a:p>
            <a:r>
              <a:rPr lang="en-SI" dirty="0">
                <a:solidFill>
                  <a:srgbClr val="7030A0"/>
                </a:solidFill>
              </a:rPr>
              <a:t>Vpliv čustev</a:t>
            </a:r>
          </a:p>
        </p:txBody>
      </p:sp>
      <p:sp>
        <p:nvSpPr>
          <p:cNvPr id="4" name="Rectangle 1">
            <a:extLst>
              <a:ext uri="{FF2B5EF4-FFF2-40B4-BE49-F238E27FC236}">
                <a16:creationId xmlns:a16="http://schemas.microsoft.com/office/drawing/2014/main" id="{3BDAEE33-C4C3-FC06-D997-4477EFFA55A7}"/>
              </a:ext>
            </a:extLst>
          </p:cNvPr>
          <p:cNvSpPr>
            <a:spLocks noGrp="1" noChangeArrowheads="1"/>
          </p:cNvSpPr>
          <p:nvPr>
            <p:ph idx="1"/>
          </p:nvPr>
        </p:nvSpPr>
        <p:spPr bwMode="auto">
          <a:xfrm>
            <a:off x="92365" y="413266"/>
            <a:ext cx="6844112" cy="7632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SI" altLang="en-SI" sz="2000" b="1" i="0" u="none" strike="noStrike" cap="none" normalizeH="0" baseline="0" dirty="0">
                <a:ln>
                  <a:noFill/>
                </a:ln>
                <a:solidFill>
                  <a:schemeClr val="tx1"/>
                </a:solidFill>
                <a:effectLst/>
                <a:latin typeface="Arial" panose="020B0604020202020204" pitchFamily="34" charset="0"/>
              </a:rPr>
              <a:t>Če je izkušnja:</a:t>
            </a:r>
            <a:endParaRPr kumimoji="0" lang="en-SI" altLang="en-SI" sz="20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SI" altLang="en-SI" sz="2000" b="0" i="0" u="none" strike="noStrike" cap="none" normalizeH="0" baseline="0" dirty="0">
                <a:ln>
                  <a:noFill/>
                </a:ln>
                <a:solidFill>
                  <a:schemeClr val="tx1"/>
                </a:solidFill>
                <a:effectLst/>
                <a:latin typeface="Arial" panose="020B0604020202020204" pitchFamily="34" charset="0"/>
              </a:rPr>
              <a:t>prijetna → večja verjetnost ponovitve</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SI" altLang="en-SI" sz="2000" b="0" i="0" u="none" strike="noStrike" cap="none" normalizeH="0" baseline="0" dirty="0">
                <a:ln>
                  <a:noFill/>
                </a:ln>
                <a:solidFill>
                  <a:schemeClr val="tx1"/>
                </a:solidFill>
                <a:effectLst/>
                <a:latin typeface="Arial" panose="020B0604020202020204" pitchFamily="34" charset="0"/>
              </a:rPr>
              <a:t>neprijetna → večja verjetnost izogibanja</a:t>
            </a:r>
          </a:p>
          <a:p>
            <a:pPr marL="0" marR="0" lvl="0" indent="0" algn="l" defTabSz="914400" rtl="0" eaLnBrk="0" fontAlgn="base" latinLnBrk="0" hangingPunct="0">
              <a:lnSpc>
                <a:spcPct val="100000"/>
              </a:lnSpc>
              <a:spcBef>
                <a:spcPct val="0"/>
              </a:spcBef>
              <a:spcAft>
                <a:spcPct val="0"/>
              </a:spcAft>
              <a:buClrTx/>
              <a:buSzTx/>
              <a:buFontTx/>
              <a:buChar char="•"/>
              <a:tabLst/>
            </a:pPr>
            <a:endParaRPr lang="en-SI" altLang="en-SI" sz="2000" dirty="0">
              <a:solidFill>
                <a:schemeClr val="tx1"/>
              </a:solidFill>
              <a:latin typeface="Arial" panose="020B0604020202020204" pitchFamily="34" charset="0"/>
            </a:endParaRPr>
          </a:p>
          <a:p>
            <a:pPr marL="0" lvl="0" indent="0" defTabSz="914400" eaLnBrk="0" fontAlgn="base" hangingPunct="0">
              <a:spcBef>
                <a:spcPct val="0"/>
              </a:spcBef>
              <a:spcAft>
                <a:spcPct val="0"/>
              </a:spcAft>
              <a:buNone/>
            </a:pPr>
            <a:r>
              <a:rPr lang="en-SI" altLang="en-SI" sz="2000" b="1" dirty="0">
                <a:solidFill>
                  <a:schemeClr val="tx1"/>
                </a:solidFill>
                <a:latin typeface="Arial" panose="020B0604020202020204" pitchFamily="34" charset="0"/>
              </a:rPr>
              <a:t>Če med vadbo:</a:t>
            </a:r>
            <a:endParaRPr lang="en-SI" altLang="en-SI" sz="2000" dirty="0">
              <a:solidFill>
                <a:schemeClr val="tx1"/>
              </a:solidFill>
              <a:latin typeface="Arial" panose="020B0604020202020204" pitchFamily="34" charset="0"/>
            </a:endParaRPr>
          </a:p>
          <a:p>
            <a:pPr marL="0" lvl="0" indent="0" defTabSz="914400" eaLnBrk="0" fontAlgn="base" hangingPunct="0">
              <a:spcBef>
                <a:spcPct val="0"/>
              </a:spcBef>
              <a:spcAft>
                <a:spcPct val="0"/>
              </a:spcAft>
              <a:buFontTx/>
              <a:buChar char="•"/>
            </a:pPr>
            <a:r>
              <a:rPr lang="en-SI" altLang="en-SI" sz="2000" dirty="0">
                <a:solidFill>
                  <a:schemeClr val="tx1"/>
                </a:solidFill>
                <a:latin typeface="Arial" panose="020B0604020202020204" pitchFamily="34" charset="0"/>
              </a:rPr>
              <a:t>doživljamo stres, napor, nelagodje → več opuščanja</a:t>
            </a:r>
          </a:p>
          <a:p>
            <a:pPr marL="0" lvl="0" indent="0" defTabSz="914400" eaLnBrk="0" fontAlgn="base" hangingPunct="0">
              <a:spcBef>
                <a:spcPct val="0"/>
              </a:spcBef>
              <a:spcAft>
                <a:spcPct val="0"/>
              </a:spcAft>
              <a:buFontTx/>
              <a:buChar char="•"/>
            </a:pPr>
            <a:r>
              <a:rPr lang="en-SI" altLang="en-SI" sz="2000" dirty="0">
                <a:solidFill>
                  <a:schemeClr val="tx1"/>
                </a:solidFill>
                <a:latin typeface="Arial" panose="020B0604020202020204" pitchFamily="34" charset="0"/>
              </a:rPr>
              <a:t>doživljamo vsaj nevtralno ali rahlo pozitivno stanje → več vztrajanja</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SI" altLang="en-SI" sz="2000" b="0" i="0" u="none" strike="noStrike" cap="none" normalizeH="0" baseline="0" dirty="0">
              <a:ln>
                <a:noFill/>
              </a:ln>
              <a:solidFill>
                <a:srgbClr val="000000"/>
              </a:solidFill>
              <a:effectLst/>
              <a:latin typeface="Arial" panose="020B0604020202020204" pitchFamily="34" charset="0"/>
            </a:endParaRPr>
          </a:p>
          <a:p>
            <a:pPr marL="0" lvl="0" indent="0" defTabSz="914400" eaLnBrk="0" fontAlgn="base" hangingPunct="0">
              <a:spcBef>
                <a:spcPct val="0"/>
              </a:spcBef>
              <a:spcAft>
                <a:spcPct val="0"/>
              </a:spcAft>
              <a:buNone/>
            </a:pPr>
            <a:r>
              <a:rPr lang="en-SI" altLang="en-SI" sz="2000" dirty="0">
                <a:solidFill>
                  <a:srgbClr val="000000"/>
                </a:solidFill>
                <a:latin typeface="Arial" panose="020B0604020202020204" pitchFamily="34" charset="0"/>
              </a:rPr>
              <a:t>Po aktivnosti se pogosto pojavi:</a:t>
            </a:r>
            <a:endParaRPr lang="en-SI" altLang="en-SI" sz="2000" dirty="0">
              <a:solidFill>
                <a:schemeClr val="tx1"/>
              </a:solidFill>
              <a:latin typeface="Arial" panose="020B0604020202020204" pitchFamily="34" charset="0"/>
            </a:endParaRPr>
          </a:p>
          <a:p>
            <a:pPr marL="0" lvl="0" indent="0" defTabSz="914400" eaLnBrk="0" fontAlgn="base" hangingPunct="0">
              <a:spcBef>
                <a:spcPct val="0"/>
              </a:spcBef>
              <a:spcAft>
                <a:spcPct val="0"/>
              </a:spcAft>
              <a:buFontTx/>
              <a:buChar char="•"/>
            </a:pPr>
            <a:r>
              <a:rPr lang="en-SI" altLang="en-SI" sz="2000" dirty="0">
                <a:solidFill>
                  <a:srgbClr val="000000"/>
                </a:solidFill>
                <a:latin typeface="Arial" panose="020B0604020202020204" pitchFamily="34" charset="0"/>
              </a:rPr>
              <a:t>več energije</a:t>
            </a:r>
          </a:p>
          <a:p>
            <a:pPr marL="0" lvl="0" indent="0" defTabSz="914400" eaLnBrk="0" fontAlgn="base" hangingPunct="0">
              <a:spcBef>
                <a:spcPct val="0"/>
              </a:spcBef>
              <a:spcAft>
                <a:spcPct val="0"/>
              </a:spcAft>
              <a:buFontTx/>
              <a:buChar char="•"/>
            </a:pPr>
            <a:r>
              <a:rPr lang="en-SI" altLang="en-SI" sz="2000" dirty="0">
                <a:solidFill>
                  <a:srgbClr val="000000"/>
                </a:solidFill>
                <a:latin typeface="Arial" panose="020B0604020202020204" pitchFamily="34" charset="0"/>
              </a:rPr>
              <a:t>boljše razpoloženje</a:t>
            </a:r>
          </a:p>
          <a:p>
            <a:pPr marL="0" lvl="0" indent="0" defTabSz="914400" eaLnBrk="0" fontAlgn="base" hangingPunct="0">
              <a:spcBef>
                <a:spcPct val="0"/>
              </a:spcBef>
              <a:spcAft>
                <a:spcPct val="0"/>
              </a:spcAft>
              <a:buFontTx/>
              <a:buChar char="•"/>
            </a:pPr>
            <a:r>
              <a:rPr lang="en-SI" altLang="en-SI" sz="2000" dirty="0">
                <a:solidFill>
                  <a:srgbClr val="000000"/>
                </a:solidFill>
                <a:latin typeface="Arial" panose="020B0604020202020204" pitchFamily="34" charset="0"/>
              </a:rPr>
              <a:t>občutek dosežka</a:t>
            </a:r>
          </a:p>
          <a:p>
            <a:pPr marL="0" lvl="0" indent="0" defTabSz="914400" eaLnBrk="0" fontAlgn="base" hangingPunct="0">
              <a:spcBef>
                <a:spcPct val="0"/>
              </a:spcBef>
              <a:spcAft>
                <a:spcPct val="0"/>
              </a:spcAft>
              <a:buNone/>
            </a:pPr>
            <a:r>
              <a:rPr lang="en-SI" altLang="en-SI" sz="2000" dirty="0">
                <a:solidFill>
                  <a:srgbClr val="000000"/>
                </a:solidFill>
                <a:latin typeface="Arial" panose="020B0604020202020204" pitchFamily="34" charset="0"/>
              </a:rPr>
              <a:t>To deluje kot </a:t>
            </a:r>
            <a:r>
              <a:rPr lang="en-SI" altLang="en-SI" sz="2000" b="1" dirty="0">
                <a:solidFill>
                  <a:srgbClr val="000000"/>
                </a:solidFill>
                <a:latin typeface="Arial" panose="020B0604020202020204" pitchFamily="34" charset="0"/>
              </a:rPr>
              <a:t>pozitivna okrepitev</a:t>
            </a:r>
            <a:r>
              <a:rPr lang="en-SI" altLang="en-SI" sz="2000" dirty="0">
                <a:solidFill>
                  <a:srgbClr val="000000"/>
                </a:solidFill>
                <a:latin typeface="Arial" panose="020B0604020202020204" pitchFamily="34" charset="0"/>
              </a:rPr>
              <a:t>.</a:t>
            </a:r>
          </a:p>
          <a:p>
            <a:pPr marL="0" lvl="0" indent="0" defTabSz="914400" eaLnBrk="0" fontAlgn="base" hangingPunct="0">
              <a:spcBef>
                <a:spcPct val="0"/>
              </a:spcBef>
              <a:spcAft>
                <a:spcPct val="0"/>
              </a:spcAft>
              <a:buNone/>
            </a:pPr>
            <a:endParaRPr lang="en-SI" altLang="en-SI" sz="2000" dirty="0">
              <a:solidFill>
                <a:srgbClr val="FFC000"/>
              </a:solidFill>
              <a:latin typeface="Arial" panose="020B0604020202020204" pitchFamily="34" charset="0"/>
            </a:endParaRPr>
          </a:p>
          <a:p>
            <a:pPr marL="0" lvl="0" indent="0" defTabSz="914400" eaLnBrk="0" fontAlgn="base" hangingPunct="0">
              <a:spcBef>
                <a:spcPct val="0"/>
              </a:spcBef>
              <a:spcAft>
                <a:spcPct val="0"/>
              </a:spcAft>
              <a:buNone/>
            </a:pPr>
            <a:r>
              <a:rPr lang="en-SI" altLang="en-SI" sz="2000" b="1" dirty="0">
                <a:solidFill>
                  <a:srgbClr val="FFC000"/>
                </a:solidFill>
                <a:latin typeface="Arial" panose="020B0604020202020204" pitchFamily="34" charset="0"/>
              </a:rPr>
              <a:t>Negativna čustva kot sprožilec opustitve</a:t>
            </a:r>
          </a:p>
          <a:p>
            <a:pPr marL="0" lvl="0" indent="0" defTabSz="914400" eaLnBrk="0" fontAlgn="base" hangingPunct="0">
              <a:spcBef>
                <a:spcPct val="0"/>
              </a:spcBef>
              <a:spcAft>
                <a:spcPct val="0"/>
              </a:spcAft>
              <a:buNone/>
            </a:pPr>
            <a:r>
              <a:rPr lang="en-SI" altLang="en-SI" sz="2000" dirty="0">
                <a:solidFill>
                  <a:srgbClr val="FFC000"/>
                </a:solidFill>
                <a:latin typeface="Arial" panose="020B0604020202020204" pitchFamily="34" charset="0"/>
              </a:rPr>
              <a:t>Najpogostejša:</a:t>
            </a:r>
          </a:p>
          <a:p>
            <a:pPr marL="0" lvl="0" indent="0" defTabSz="914400" eaLnBrk="0" fontAlgn="base" hangingPunct="0">
              <a:spcBef>
                <a:spcPct val="0"/>
              </a:spcBef>
              <a:spcAft>
                <a:spcPct val="0"/>
              </a:spcAft>
              <a:buFontTx/>
              <a:buChar char="•"/>
            </a:pPr>
            <a:r>
              <a:rPr lang="en-SI" altLang="en-SI" sz="2000" dirty="0">
                <a:solidFill>
                  <a:srgbClr val="FFC000"/>
                </a:solidFill>
                <a:latin typeface="Arial" panose="020B0604020202020204" pitchFamily="34" charset="0"/>
              </a:rPr>
              <a:t>sram (npr. v fitnesu)</a:t>
            </a:r>
          </a:p>
          <a:p>
            <a:pPr marL="0" lvl="0" indent="0" defTabSz="914400" eaLnBrk="0" fontAlgn="base" hangingPunct="0">
              <a:spcBef>
                <a:spcPct val="0"/>
              </a:spcBef>
              <a:spcAft>
                <a:spcPct val="0"/>
              </a:spcAft>
              <a:buFontTx/>
              <a:buChar char="•"/>
            </a:pPr>
            <a:r>
              <a:rPr lang="en-SI" altLang="en-SI" sz="2000" dirty="0">
                <a:solidFill>
                  <a:srgbClr val="FFC000"/>
                </a:solidFill>
                <a:latin typeface="Arial" panose="020B0604020202020204" pitchFamily="34" charset="0"/>
              </a:rPr>
              <a:t>frustracija (“ne napredujem”)</a:t>
            </a:r>
          </a:p>
          <a:p>
            <a:pPr marL="0" lvl="0" indent="0" defTabSz="914400" eaLnBrk="0" fontAlgn="base" hangingPunct="0">
              <a:spcBef>
                <a:spcPct val="0"/>
              </a:spcBef>
              <a:spcAft>
                <a:spcPct val="0"/>
              </a:spcAft>
              <a:buFontTx/>
              <a:buChar char="•"/>
            </a:pPr>
            <a:r>
              <a:rPr lang="en-SI" altLang="en-SI" sz="2000" dirty="0">
                <a:solidFill>
                  <a:srgbClr val="FFC000"/>
                </a:solidFill>
                <a:latin typeface="Arial" panose="020B0604020202020204" pitchFamily="34" charset="0"/>
              </a:rPr>
              <a:t>krivda (“spet mi ni uspelo”)</a:t>
            </a:r>
          </a:p>
          <a:p>
            <a:pPr marL="0" lvl="0" indent="0" defTabSz="914400" eaLnBrk="0" fontAlgn="base" hangingPunct="0">
              <a:spcBef>
                <a:spcPct val="0"/>
              </a:spcBef>
              <a:spcAft>
                <a:spcPct val="0"/>
              </a:spcAft>
              <a:buNone/>
            </a:pPr>
            <a:endParaRPr lang="en-SI" altLang="en-SI" sz="1800" dirty="0">
              <a:solidFill>
                <a:schemeClr val="tx1"/>
              </a:solidFill>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endParaRPr kumimoji="0" lang="en-SI" altLang="en-SI" sz="1800" b="0" i="0" u="none" strike="noStrike" cap="none" normalizeH="0" baseline="0" dirty="0">
              <a:ln>
                <a:noFill/>
              </a:ln>
              <a:solidFill>
                <a:srgbClr val="000000"/>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lang="en-SI" altLang="en-SI" sz="1800" dirty="0">
              <a:solidFill>
                <a:srgbClr val="000000"/>
              </a:solidFill>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SI" altLang="en-SI" sz="1800" b="0" i="0" u="none" strike="noStrike" cap="none" normalizeH="0" baseline="0" dirty="0">
              <a:ln>
                <a:noFill/>
              </a:ln>
              <a:solidFill>
                <a:srgbClr val="000000"/>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SI" altLang="en-SI" sz="1800" b="0" i="0" u="none" strike="noStrike" cap="none" normalizeH="0" baseline="0" dirty="0">
              <a:ln>
                <a:noFill/>
              </a:ln>
              <a:solidFill>
                <a:schemeClr val="tx1"/>
              </a:solidFill>
              <a:effectLst/>
              <a:latin typeface="Arial" panose="020B0604020202020204" pitchFamily="34" charset="0"/>
            </a:endParaRPr>
          </a:p>
        </p:txBody>
      </p:sp>
      <p:sp>
        <p:nvSpPr>
          <p:cNvPr id="6" name="TextBox 5">
            <a:extLst>
              <a:ext uri="{FF2B5EF4-FFF2-40B4-BE49-F238E27FC236}">
                <a16:creationId xmlns:a16="http://schemas.microsoft.com/office/drawing/2014/main" id="{D2305236-DA8A-252A-05FB-D4563EE8DCED}"/>
              </a:ext>
            </a:extLst>
          </p:cNvPr>
          <p:cNvSpPr txBox="1"/>
          <p:nvPr/>
        </p:nvSpPr>
        <p:spPr>
          <a:xfrm>
            <a:off x="6936477" y="1740932"/>
            <a:ext cx="5325763" cy="4524315"/>
          </a:xfrm>
          <a:prstGeom prst="rect">
            <a:avLst/>
          </a:prstGeom>
          <a:noFill/>
        </p:spPr>
        <p:txBody>
          <a:bodyPr wrap="square" rtlCol="0">
            <a:spAutoFit/>
          </a:bodyPr>
          <a:lstStyle/>
          <a:p>
            <a:pPr lvl="0" defTabSz="914400" eaLnBrk="0" fontAlgn="base" hangingPunct="0">
              <a:spcBef>
                <a:spcPct val="0"/>
              </a:spcBef>
              <a:spcAft>
                <a:spcPct val="0"/>
              </a:spcAft>
            </a:pPr>
            <a:r>
              <a:rPr lang="en-SI" altLang="en-SI" b="1" dirty="0">
                <a:latin typeface="Arial" panose="020B0604020202020204" pitchFamily="34" charset="0"/>
              </a:rPr>
              <a:t>Implikacija:</a:t>
            </a:r>
            <a:br>
              <a:rPr lang="en-SI" altLang="en-SI" dirty="0">
                <a:latin typeface="Arial" panose="020B0604020202020204" pitchFamily="34" charset="0"/>
              </a:rPr>
            </a:br>
            <a:r>
              <a:rPr lang="en-SI" altLang="en-SI" dirty="0">
                <a:latin typeface="Arial" panose="020B0604020202020204" pitchFamily="34" charset="0"/>
              </a:rPr>
              <a:t>→ intenzivnost mora biti taka, da je izkušnja </a:t>
            </a:r>
            <a:r>
              <a:rPr lang="en-SI" altLang="en-SI" b="1" dirty="0">
                <a:latin typeface="Arial" panose="020B0604020202020204" pitchFamily="34" charset="0"/>
              </a:rPr>
              <a:t>vzdržna (ne kaznovalna)</a:t>
            </a:r>
          </a:p>
          <a:p>
            <a:pPr lvl="0" defTabSz="914400" eaLnBrk="0" fontAlgn="base" hangingPunct="0">
              <a:spcBef>
                <a:spcPct val="0"/>
              </a:spcBef>
              <a:spcAft>
                <a:spcPct val="0"/>
              </a:spcAft>
            </a:pPr>
            <a:endParaRPr lang="en-SI" altLang="en-SI" b="1" dirty="0">
              <a:latin typeface="Arial" panose="020B0604020202020204" pitchFamily="34" charset="0"/>
            </a:endParaRPr>
          </a:p>
          <a:p>
            <a:pPr lvl="0" defTabSz="914400" eaLnBrk="0" fontAlgn="base" hangingPunct="0">
              <a:spcBef>
                <a:spcPct val="0"/>
              </a:spcBef>
              <a:spcAft>
                <a:spcPct val="0"/>
              </a:spcAft>
            </a:pPr>
            <a:endParaRPr lang="en-SI" altLang="en-SI" b="1" dirty="0">
              <a:latin typeface="Arial" panose="020B0604020202020204" pitchFamily="34" charset="0"/>
            </a:endParaRPr>
          </a:p>
          <a:p>
            <a:pPr lvl="0" defTabSz="914400" eaLnBrk="0" fontAlgn="base" hangingPunct="0">
              <a:spcBef>
                <a:spcPct val="0"/>
              </a:spcBef>
              <a:spcAft>
                <a:spcPct val="0"/>
              </a:spcAft>
            </a:pPr>
            <a:endParaRPr lang="en-SI" altLang="en-SI" b="1" dirty="0">
              <a:latin typeface="Arial" panose="020B0604020202020204" pitchFamily="34" charset="0"/>
            </a:endParaRPr>
          </a:p>
          <a:p>
            <a:pPr defTabSz="914400" eaLnBrk="0" fontAlgn="base" hangingPunct="0">
              <a:spcBef>
                <a:spcPct val="0"/>
              </a:spcBef>
              <a:spcAft>
                <a:spcPct val="0"/>
              </a:spcAft>
            </a:pPr>
            <a:r>
              <a:rPr lang="en-SI" altLang="en-SI" dirty="0">
                <a:solidFill>
                  <a:srgbClr val="000000"/>
                </a:solidFill>
                <a:latin typeface="Arial" panose="020B0604020202020204" pitchFamily="34" charset="0"/>
              </a:rPr>
              <a:t>👉 Problem: ljudje tega ne ozavestijo → učinek se “izgubi”</a:t>
            </a:r>
            <a:endParaRPr lang="en-SI" altLang="en-SI" dirty="0">
              <a:latin typeface="Arial" panose="020B0604020202020204" pitchFamily="34" charset="0"/>
            </a:endParaRPr>
          </a:p>
          <a:p>
            <a:pPr lvl="0" defTabSz="914400" eaLnBrk="0" fontAlgn="base" hangingPunct="0">
              <a:spcBef>
                <a:spcPct val="0"/>
              </a:spcBef>
              <a:spcAft>
                <a:spcPct val="0"/>
              </a:spcAft>
            </a:pPr>
            <a:endParaRPr lang="en-SI" altLang="en-SI" dirty="0">
              <a:latin typeface="Arial" panose="020B0604020202020204" pitchFamily="34" charset="0"/>
            </a:endParaRPr>
          </a:p>
          <a:p>
            <a:pPr lvl="0" defTabSz="914400" eaLnBrk="0" fontAlgn="base" hangingPunct="0">
              <a:spcBef>
                <a:spcPct val="0"/>
              </a:spcBef>
              <a:spcAft>
                <a:spcPct val="0"/>
              </a:spcAft>
            </a:pPr>
            <a:endParaRPr lang="en-SI" altLang="en-SI" dirty="0">
              <a:latin typeface="Arial" panose="020B0604020202020204" pitchFamily="34" charset="0"/>
            </a:endParaRPr>
          </a:p>
          <a:p>
            <a:pPr lvl="0" defTabSz="914400" eaLnBrk="0" fontAlgn="base" hangingPunct="0">
              <a:spcBef>
                <a:spcPct val="0"/>
              </a:spcBef>
              <a:spcAft>
                <a:spcPct val="0"/>
              </a:spcAft>
            </a:pPr>
            <a:endParaRPr lang="en-SI" altLang="en-SI" dirty="0">
              <a:latin typeface="Arial" panose="020B0604020202020204" pitchFamily="34" charset="0"/>
            </a:endParaRPr>
          </a:p>
          <a:p>
            <a:pPr lvl="0" defTabSz="914400" eaLnBrk="0" fontAlgn="base" hangingPunct="0">
              <a:spcBef>
                <a:spcPct val="0"/>
              </a:spcBef>
              <a:spcAft>
                <a:spcPct val="0"/>
              </a:spcAft>
            </a:pPr>
            <a:endParaRPr lang="en-SI" altLang="en-SI" dirty="0">
              <a:latin typeface="Arial" panose="020B0604020202020204" pitchFamily="34" charset="0"/>
            </a:endParaRPr>
          </a:p>
          <a:p>
            <a:pPr lvl="0" defTabSz="914400" eaLnBrk="0" fontAlgn="base" hangingPunct="0">
              <a:spcBef>
                <a:spcPct val="0"/>
              </a:spcBef>
              <a:spcAft>
                <a:spcPct val="0"/>
              </a:spcAft>
            </a:pPr>
            <a:r>
              <a:rPr lang="en-SI" altLang="en-SI" dirty="0">
                <a:solidFill>
                  <a:srgbClr val="FFC000"/>
                </a:solidFill>
                <a:latin typeface="Arial" panose="020B0604020202020204" pitchFamily="34" charset="0"/>
              </a:rPr>
              <a:t>👉 ta čustva vodijo v:</a:t>
            </a:r>
          </a:p>
          <a:p>
            <a:pPr lvl="0" defTabSz="914400" eaLnBrk="0" fontAlgn="base" hangingPunct="0">
              <a:spcBef>
                <a:spcPct val="0"/>
              </a:spcBef>
              <a:spcAft>
                <a:spcPct val="0"/>
              </a:spcAft>
              <a:buFontTx/>
              <a:buChar char="•"/>
            </a:pPr>
            <a:r>
              <a:rPr lang="en-SI" altLang="en-SI" dirty="0">
                <a:solidFill>
                  <a:srgbClr val="FFC000"/>
                </a:solidFill>
                <a:latin typeface="Arial" panose="020B0604020202020204" pitchFamily="34" charset="0"/>
              </a:rPr>
              <a:t>izogibanje</a:t>
            </a:r>
          </a:p>
          <a:p>
            <a:pPr lvl="0" defTabSz="914400" eaLnBrk="0" fontAlgn="base" hangingPunct="0">
              <a:spcBef>
                <a:spcPct val="0"/>
              </a:spcBef>
              <a:spcAft>
                <a:spcPct val="0"/>
              </a:spcAft>
              <a:buFontTx/>
              <a:buChar char="•"/>
            </a:pPr>
            <a:r>
              <a:rPr lang="en-SI" altLang="en-SI" dirty="0">
                <a:solidFill>
                  <a:srgbClr val="FFC000"/>
                </a:solidFill>
                <a:latin typeface="Arial" panose="020B0604020202020204" pitchFamily="34" charset="0"/>
              </a:rPr>
              <a:t>prekinitev rutine</a:t>
            </a:r>
          </a:p>
          <a:p>
            <a:pPr lvl="0" defTabSz="914400" eaLnBrk="0" fontAlgn="base" hangingPunct="0">
              <a:spcBef>
                <a:spcPct val="0"/>
              </a:spcBef>
              <a:spcAft>
                <a:spcPct val="0"/>
              </a:spcAft>
            </a:pPr>
            <a:endParaRPr lang="en-SI" altLang="en-SI" dirty="0">
              <a:latin typeface="Arial" panose="020B0604020202020204" pitchFamily="34" charset="0"/>
            </a:endParaRPr>
          </a:p>
        </p:txBody>
      </p:sp>
      <p:pic>
        <p:nvPicPr>
          <p:cNvPr id="11" name="Audio 10">
            <a:extLst>
              <a:ext uri="{FF2B5EF4-FFF2-40B4-BE49-F238E27FC236}">
                <a16:creationId xmlns:a16="http://schemas.microsoft.com/office/drawing/2014/main" id="{C446C84A-0A7E-8170-C65B-DF00C546C6F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941344038"/>
      </p:ext>
    </p:extLst>
  </p:cSld>
  <p:clrMapOvr>
    <a:masterClrMapping/>
  </p:clrMapOvr>
  <mc:AlternateContent xmlns:mc="http://schemas.openxmlformats.org/markup-compatibility/2006">
    <mc:Choice xmlns:p14="http://schemas.microsoft.com/office/powerpoint/2010/main" Requires="p14">
      <p:transition spd="slow" p14:dur="2000" advTm="152810"/>
    </mc:Choice>
    <mc:Fallback>
      <p:transition spd="slow" advTm="1528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1A8C0465-B2E6-9BF0-AB6A-D04CB7B9445C}"/>
              </a:ext>
            </a:extLst>
          </p:cNvPr>
          <p:cNvSpPr>
            <a:spLocks noGrp="1" noChangeArrowheads="1"/>
          </p:cNvSpPr>
          <p:nvPr>
            <p:ph idx="1"/>
          </p:nvPr>
        </p:nvSpPr>
        <p:spPr bwMode="auto">
          <a:xfrm>
            <a:off x="1803726" y="782120"/>
            <a:ext cx="6811480" cy="5293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SI" altLang="en-SI" sz="2000" b="1" i="0" u="none" strike="noStrike" cap="none" normalizeH="0" baseline="0" dirty="0">
                <a:ln>
                  <a:noFill/>
                </a:ln>
                <a:solidFill>
                  <a:srgbClr val="000000"/>
                </a:solidFill>
                <a:effectLst/>
                <a:latin typeface="Arial" panose="020B0604020202020204" pitchFamily="34" charset="0"/>
              </a:rPr>
              <a:t>Čustvena povezava z identiteto</a:t>
            </a:r>
          </a:p>
          <a:p>
            <a:pPr marL="0" marR="0" lvl="0" indent="0" algn="l" defTabSz="914400" rtl="0" eaLnBrk="0" fontAlgn="base" latinLnBrk="0" hangingPunct="0">
              <a:lnSpc>
                <a:spcPct val="100000"/>
              </a:lnSpc>
              <a:spcBef>
                <a:spcPct val="0"/>
              </a:spcBef>
              <a:spcAft>
                <a:spcPct val="0"/>
              </a:spcAft>
              <a:buClrTx/>
              <a:buSzTx/>
              <a:buFontTx/>
              <a:buNone/>
              <a:tabLst/>
            </a:pPr>
            <a:r>
              <a:rPr kumimoji="0" lang="en-SI" altLang="en-SI" sz="2000" b="0" i="0" u="none" strike="noStrike" cap="none" normalizeH="0" baseline="0" dirty="0">
                <a:ln>
                  <a:noFill/>
                </a:ln>
                <a:solidFill>
                  <a:srgbClr val="000000"/>
                </a:solidFill>
                <a:effectLst/>
                <a:latin typeface="Arial" panose="020B0604020202020204" pitchFamily="34" charset="0"/>
              </a:rPr>
              <a:t>Če oseba čuti:</a:t>
            </a:r>
            <a:endParaRPr kumimoji="0" lang="en-SI" altLang="en-SI" sz="20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SI" altLang="en-SI" sz="2000" b="0" i="0" u="none" strike="noStrike" cap="none" normalizeH="0" baseline="0" dirty="0">
                <a:ln>
                  <a:noFill/>
                </a:ln>
                <a:solidFill>
                  <a:srgbClr val="000000"/>
                </a:solidFill>
                <a:effectLst/>
                <a:latin typeface="Arial" panose="020B0604020202020204" pitchFamily="34" charset="0"/>
              </a:rPr>
              <a:t>“to sem jaz” → več vztrajanja</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SI" altLang="en-SI" sz="2000" b="0" i="0" u="none" strike="noStrike" cap="none" normalizeH="0" baseline="0" dirty="0">
                <a:ln>
                  <a:noFill/>
                </a:ln>
                <a:solidFill>
                  <a:srgbClr val="000000"/>
                </a:solidFill>
                <a:effectLst/>
                <a:latin typeface="Arial" panose="020B0604020202020204" pitchFamily="34" charset="0"/>
              </a:rPr>
              <a:t>“to ni zame” → več opuščanja</a:t>
            </a:r>
          </a:p>
          <a:p>
            <a:pPr marL="0" marR="0" lvl="0" indent="0" algn="l" defTabSz="914400" rtl="0" eaLnBrk="0" fontAlgn="base" latinLnBrk="0" hangingPunct="0">
              <a:lnSpc>
                <a:spcPct val="100000"/>
              </a:lnSpc>
              <a:spcBef>
                <a:spcPct val="0"/>
              </a:spcBef>
              <a:spcAft>
                <a:spcPct val="0"/>
              </a:spcAft>
              <a:buClrTx/>
              <a:buSzTx/>
              <a:buFontTx/>
              <a:buNone/>
              <a:tabLst/>
            </a:pPr>
            <a:r>
              <a:rPr kumimoji="0" lang="en-SI" altLang="en-SI" sz="2000" b="0" i="0" u="none" strike="noStrike" cap="none" normalizeH="0" baseline="0" dirty="0">
                <a:ln>
                  <a:noFill/>
                </a:ln>
                <a:solidFill>
                  <a:srgbClr val="000000"/>
                </a:solidFill>
                <a:effectLst/>
                <a:latin typeface="Arial" panose="020B0604020202020204" pitchFamily="34" charset="0"/>
              </a:rPr>
              <a:t>👉 čustva tukaj oblikujejo identiteto</a:t>
            </a:r>
            <a:endParaRPr kumimoji="0" lang="en-SI" altLang="en-SI" sz="20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SI" altLang="en-SI" sz="2000" b="1" i="0" u="none" strike="noStrike" cap="none" normalizeH="0" baseline="0" dirty="0">
              <a:ln>
                <a:noFill/>
              </a:ln>
              <a:solidFill>
                <a:srgbClr val="000000"/>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SI" altLang="en-SI" sz="2000" b="1" i="0" u="none" strike="noStrike" cap="none" normalizeH="0" baseline="0" dirty="0">
                <a:ln>
                  <a:noFill/>
                </a:ln>
                <a:solidFill>
                  <a:srgbClr val="000000"/>
                </a:solidFill>
                <a:effectLst/>
                <a:latin typeface="Arial" panose="020B0604020202020204" pitchFamily="34" charset="0"/>
              </a:rPr>
              <a:t>Primer:</a:t>
            </a:r>
            <a:endParaRPr kumimoji="0" lang="en-SI" altLang="en-SI" sz="20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SI" altLang="en-SI" sz="2000" b="0" i="0" u="none" strike="noStrike" cap="none" normalizeH="0" baseline="0" dirty="0">
                <a:ln>
                  <a:noFill/>
                </a:ln>
                <a:solidFill>
                  <a:srgbClr val="000000"/>
                </a:solidFill>
                <a:effectLst/>
                <a:latin typeface="Arial" panose="020B0604020202020204" pitchFamily="34" charset="0"/>
              </a:rPr>
              <a:t>“Sem nekdo, ki se giba” (ponos, pripadnost)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SI" altLang="en-SI" sz="2000" b="0" i="0" u="none" strike="noStrike" cap="none" normalizeH="0" baseline="0" dirty="0">
                <a:ln>
                  <a:noFill/>
                </a:ln>
                <a:solidFill>
                  <a:srgbClr val="000000"/>
                </a:solidFill>
                <a:effectLst/>
                <a:latin typeface="Arial" panose="020B0604020202020204" pitchFamily="34" charset="0"/>
              </a:rPr>
              <a:t>vs. “nisem športen tip” (odpor)</a:t>
            </a:r>
          </a:p>
          <a:p>
            <a:pPr marL="0" marR="0" lvl="0" indent="0" algn="l" defTabSz="914400" rtl="0" eaLnBrk="0" fontAlgn="base" latinLnBrk="0" hangingPunct="0">
              <a:lnSpc>
                <a:spcPct val="100000"/>
              </a:lnSpc>
              <a:spcBef>
                <a:spcPct val="0"/>
              </a:spcBef>
              <a:spcAft>
                <a:spcPct val="0"/>
              </a:spcAft>
              <a:buClrTx/>
              <a:buSzTx/>
              <a:buFontTx/>
              <a:buChar char="•"/>
              <a:tabLst/>
            </a:pPr>
            <a:endParaRPr lang="en-SI" altLang="en-SI" sz="2000" dirty="0">
              <a:solidFill>
                <a:srgbClr val="000000"/>
              </a:solidFill>
            </a:endParaRPr>
          </a:p>
          <a:p>
            <a:pPr marL="0" lvl="0" indent="0" defTabSz="914400">
              <a:buNone/>
            </a:pPr>
            <a:r>
              <a:rPr lang="en-SI" altLang="en-SI" sz="2000" dirty="0"/>
              <a:t>Ne odločamo se samo na podlagi realnih izkušenj, ampak:</a:t>
            </a:r>
          </a:p>
          <a:p>
            <a:pPr marL="0" lvl="0" indent="0" defTabSz="914400">
              <a:buNone/>
            </a:pPr>
            <a:r>
              <a:rPr lang="en-SI" altLang="en-SI" sz="2000" dirty="0"/>
              <a:t>👉 “Kako MISLIM, da se bom počutil/a” + dopamin</a:t>
            </a:r>
          </a:p>
          <a:p>
            <a:pPr marL="0" lvl="0" indent="0" defTabSz="914400">
              <a:buNone/>
            </a:pPr>
            <a:endParaRPr lang="en-SI" altLang="en-SI" sz="2000" b="1" dirty="0"/>
          </a:p>
          <a:p>
            <a:pPr marL="0" lvl="0" indent="0" defTabSz="914400">
              <a:buNone/>
            </a:pPr>
            <a:r>
              <a:rPr lang="en-SI" altLang="en-SI" sz="2000" b="1" dirty="0"/>
              <a:t>Če pričakujem:</a:t>
            </a:r>
            <a:endParaRPr lang="en-SI" altLang="en-SI" sz="2000" dirty="0"/>
          </a:p>
          <a:p>
            <a:pPr marL="0" lvl="0" indent="0" defTabSz="914400">
              <a:buFontTx/>
              <a:buChar char="•"/>
            </a:pPr>
            <a:r>
              <a:rPr lang="en-SI" altLang="en-SI" sz="2000" dirty="0"/>
              <a:t>napor, sram → ne začnem</a:t>
            </a:r>
          </a:p>
          <a:p>
            <a:pPr marL="0" lvl="0" indent="0" defTabSz="914400">
              <a:buFontTx/>
              <a:buChar char="•"/>
            </a:pPr>
            <a:r>
              <a:rPr lang="en-SI" altLang="en-SI" sz="2000" dirty="0"/>
              <a:t>olajšanje, zadovoljstvo → večja verjetnost začetka</a:t>
            </a:r>
            <a:endParaRPr kumimoji="0" lang="en-SI" altLang="en-SI" sz="2000" b="0" i="0" u="none" strike="noStrike" cap="none" normalizeH="0" baseline="0" dirty="0">
              <a:ln>
                <a:noFill/>
              </a:ln>
              <a:solidFill>
                <a:srgbClr val="000000"/>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SI" altLang="en-SI" sz="1800" b="0" i="0" u="none" strike="noStrike" cap="none" normalizeH="0" baseline="0" dirty="0">
              <a:ln>
                <a:noFill/>
              </a:ln>
              <a:solidFill>
                <a:schemeClr val="tx1"/>
              </a:solidFill>
              <a:effectLst/>
              <a:latin typeface="Arial" panose="020B0604020202020204" pitchFamily="34" charset="0"/>
            </a:endParaRPr>
          </a:p>
        </p:txBody>
      </p:sp>
      <p:pic>
        <p:nvPicPr>
          <p:cNvPr id="7" name="Audio 6">
            <a:extLst>
              <a:ext uri="{FF2B5EF4-FFF2-40B4-BE49-F238E27FC236}">
                <a16:creationId xmlns:a16="http://schemas.microsoft.com/office/drawing/2014/main" id="{7899D34E-EF23-0202-2A61-DEAEF4A1363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425457890"/>
      </p:ext>
    </p:extLst>
  </p:cSld>
  <p:clrMapOvr>
    <a:masterClrMapping/>
  </p:clrMapOvr>
  <mc:AlternateContent xmlns:mc="http://schemas.openxmlformats.org/markup-compatibility/2006">
    <mc:Choice xmlns:p14="http://schemas.microsoft.com/office/powerpoint/2010/main" Requires="p14">
      <p:transition spd="slow" p14:dur="2000" advTm="111200"/>
    </mc:Choice>
    <mc:Fallback>
      <p:transition spd="slow" advTm="111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9E9539BA-CC02-C938-DDA6-BC547161611A}"/>
              </a:ext>
            </a:extLst>
          </p:cNvPr>
          <p:cNvSpPr txBox="1"/>
          <p:nvPr/>
        </p:nvSpPr>
        <p:spPr>
          <a:xfrm>
            <a:off x="857956" y="1061156"/>
            <a:ext cx="8489244" cy="4431983"/>
          </a:xfrm>
          <a:prstGeom prst="rect">
            <a:avLst/>
          </a:prstGeom>
          <a:noFill/>
        </p:spPr>
        <p:txBody>
          <a:bodyPr wrap="square" rtlCol="0">
            <a:spAutoFit/>
          </a:bodyPr>
          <a:lstStyle/>
          <a:p>
            <a:r>
              <a:rPr lang="en-SI" sz="2400" b="1" dirty="0">
                <a:solidFill>
                  <a:srgbClr val="7030A0"/>
                </a:solidFill>
              </a:rPr>
              <a:t>MOJA IZKUŠNJA Z GIBANJEM/ VADBO</a:t>
            </a:r>
          </a:p>
          <a:p>
            <a:endParaRPr lang="en-SI" sz="2400" b="1" dirty="0"/>
          </a:p>
          <a:p>
            <a:endParaRPr lang="en-SI" dirty="0"/>
          </a:p>
          <a:p>
            <a:r>
              <a:rPr lang="en-SI" dirty="0"/>
              <a:t>Razmislite o svoji deosedanji izkušnji:</a:t>
            </a:r>
          </a:p>
          <a:p>
            <a:endParaRPr lang="en-SI" dirty="0"/>
          </a:p>
          <a:p>
            <a:r>
              <a:rPr lang="en-SI" dirty="0"/>
              <a:t>Katere oblike gibanja/ vadbe sme že poskusil_a?</a:t>
            </a:r>
          </a:p>
          <a:p>
            <a:endParaRPr lang="en-SI" dirty="0"/>
          </a:p>
          <a:p>
            <a:endParaRPr lang="en-SI" dirty="0"/>
          </a:p>
          <a:p>
            <a:r>
              <a:rPr lang="en-SI" dirty="0"/>
              <a:t>Kdaj sem bil_a najbolj aktiven_a?</a:t>
            </a:r>
          </a:p>
          <a:p>
            <a:endParaRPr lang="en-SI" dirty="0"/>
          </a:p>
          <a:p>
            <a:endParaRPr lang="en-SI" dirty="0"/>
          </a:p>
          <a:p>
            <a:r>
              <a:rPr lang="en-SI" dirty="0"/>
              <a:t>Kaj me je takrat motiviralo?</a:t>
            </a:r>
          </a:p>
          <a:p>
            <a:endParaRPr lang="en-SI" dirty="0"/>
          </a:p>
          <a:p>
            <a:endParaRPr lang="en-SI" dirty="0"/>
          </a:p>
          <a:p>
            <a:r>
              <a:rPr lang="en-SI" dirty="0"/>
              <a:t>ZAKAJ SEM PRENEHAL_A?</a:t>
            </a:r>
          </a:p>
        </p:txBody>
      </p:sp>
      <p:pic>
        <p:nvPicPr>
          <p:cNvPr id="18" name="Audio 17">
            <a:extLst>
              <a:ext uri="{FF2B5EF4-FFF2-40B4-BE49-F238E27FC236}">
                <a16:creationId xmlns:a16="http://schemas.microsoft.com/office/drawing/2014/main" id="{111D85D2-C6B1-3EC2-1DD7-E8BCAA96656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691591863"/>
      </p:ext>
    </p:extLst>
  </p:cSld>
  <p:clrMapOvr>
    <a:masterClrMapping/>
  </p:clrMapOvr>
  <mc:AlternateContent xmlns:mc="http://schemas.openxmlformats.org/markup-compatibility/2006">
    <mc:Choice xmlns:p14="http://schemas.microsoft.com/office/powerpoint/2010/main" Requires="p14">
      <p:transition spd="slow" p14:dur="2000" advTm="68981"/>
    </mc:Choice>
    <mc:Fallback>
      <p:transition spd="slow" advTm="689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B60099-0E52-DF7F-5059-4716246F15F5}"/>
              </a:ext>
            </a:extLst>
          </p:cNvPr>
          <p:cNvSpPr>
            <a:spLocks noGrp="1"/>
          </p:cNvSpPr>
          <p:nvPr>
            <p:ph type="title"/>
          </p:nvPr>
        </p:nvSpPr>
        <p:spPr/>
        <p:txBody>
          <a:bodyPr>
            <a:normAutofit/>
          </a:bodyPr>
          <a:lstStyle/>
          <a:p>
            <a:r>
              <a:rPr lang="en-SI" altLang="en-SI" sz="2800" b="0" dirty="0">
                <a:solidFill>
                  <a:srgbClr val="C00000"/>
                </a:solidFill>
                <a:latin typeface="Arial" panose="020B0604020202020204" pitchFamily="34" charset="0"/>
              </a:rPr>
              <a:t>“Ko si najbolj utrujen/a, ne potrebuješ več discipline – potrebuješ lažjo verzijo.”</a:t>
            </a:r>
            <a:endParaRPr lang="en-SI" sz="2800" dirty="0">
              <a:solidFill>
                <a:srgbClr val="C00000"/>
              </a:solidFill>
            </a:endParaRPr>
          </a:p>
        </p:txBody>
      </p:sp>
      <p:sp>
        <p:nvSpPr>
          <p:cNvPr id="4" name="Rectangle 1">
            <a:extLst>
              <a:ext uri="{FF2B5EF4-FFF2-40B4-BE49-F238E27FC236}">
                <a16:creationId xmlns:a16="http://schemas.microsoft.com/office/drawing/2014/main" id="{E6D951F1-A771-3280-DE6B-E9FE98B309F9}"/>
              </a:ext>
            </a:extLst>
          </p:cNvPr>
          <p:cNvSpPr>
            <a:spLocks noGrp="1" noChangeArrowheads="1"/>
          </p:cNvSpPr>
          <p:nvPr>
            <p:ph idx="1"/>
          </p:nvPr>
        </p:nvSpPr>
        <p:spPr bwMode="auto">
          <a:xfrm>
            <a:off x="1039500" y="2100849"/>
            <a:ext cx="6040436" cy="3693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SI" altLang="en-SI" sz="2400" b="1" i="0" u="none" strike="noStrike" cap="none" normalizeH="0" baseline="0" dirty="0">
                <a:ln>
                  <a:noFill/>
                </a:ln>
                <a:effectLst/>
                <a:latin typeface="Arial" panose="020B0604020202020204" pitchFamily="34" charset="0"/>
              </a:rPr>
              <a:t>Cilj:</a:t>
            </a:r>
            <a:r>
              <a:rPr kumimoji="0" lang="en-SI" altLang="en-SI" sz="2400" b="0" i="0" u="none" strike="noStrike" cap="none" normalizeH="0" baseline="0" dirty="0">
                <a:ln>
                  <a:noFill/>
                </a:ln>
                <a:effectLst/>
                <a:latin typeface="Arial" panose="020B0604020202020204" pitchFamily="34" charset="0"/>
              </a:rPr>
              <a:t> gibanje kot regulacija, ne obremenitev</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SI" altLang="en-SI" sz="2400" b="1" i="0" u="none" strike="noStrike" cap="none" normalizeH="0" baseline="0" dirty="0">
              <a:ln>
                <a:noFill/>
              </a:ln>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SI" altLang="en-SI" sz="2400" b="1" i="0" u="none" strike="noStrike" cap="none" normalizeH="0" baseline="0" dirty="0">
                <a:ln>
                  <a:noFill/>
                </a:ln>
                <a:effectLst/>
                <a:latin typeface="Arial" panose="020B0604020202020204" pitchFamily="34" charset="0"/>
              </a:rPr>
              <a:t>Intervencije:</a:t>
            </a:r>
            <a:endParaRPr kumimoji="0" lang="en-SI" altLang="en-SI" sz="2400" b="0" i="0" u="none" strike="noStrike" cap="none" normalizeH="0" baseline="0" dirty="0">
              <a:ln>
                <a:noFill/>
              </a:ln>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SI" altLang="en-SI" sz="2400" b="1" i="0" u="none" strike="noStrike" cap="none" normalizeH="0" baseline="0" dirty="0">
                <a:ln>
                  <a:noFill/>
                </a:ln>
                <a:effectLst/>
                <a:latin typeface="Arial" panose="020B0604020202020204" pitchFamily="34" charset="0"/>
              </a:rPr>
              <a:t>“načrt nizke energije”:</a:t>
            </a:r>
            <a:br>
              <a:rPr kumimoji="0" lang="en-SI" altLang="en-SI" sz="2400" b="0" i="0" u="none" strike="noStrike" cap="none" normalizeH="0" baseline="0" dirty="0">
                <a:ln>
                  <a:noFill/>
                </a:ln>
                <a:effectLst/>
                <a:latin typeface="Arial" panose="020B0604020202020204" pitchFamily="34" charset="0"/>
              </a:rPr>
            </a:br>
            <a:r>
              <a:rPr kumimoji="0" lang="en-SI" altLang="en-SI" sz="2400" b="0" i="0" u="none" strike="noStrike" cap="none" normalizeH="0" baseline="0" dirty="0">
                <a:ln>
                  <a:noFill/>
                </a:ln>
                <a:effectLst/>
                <a:latin typeface="Arial" panose="020B0604020202020204" pitchFamily="34" charset="0"/>
              </a:rPr>
              <a:t>→ sprehod, raztezanje</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SI" altLang="en-SI" sz="2400" b="1" i="0" u="none" strike="noStrike" cap="none" normalizeH="0" baseline="0" dirty="0">
                <a:ln>
                  <a:noFill/>
                </a:ln>
                <a:effectLst/>
                <a:latin typeface="Arial" panose="020B0604020202020204" pitchFamily="34" charset="0"/>
              </a:rPr>
              <a:t>Pravilo: ne preskoči, samo zmanjšaš</a:t>
            </a:r>
            <a:endParaRPr kumimoji="0" lang="en-SI" altLang="en-SI" sz="2400" b="0" i="0" u="none" strike="noStrike" cap="none" normalizeH="0" baseline="0" dirty="0">
              <a:ln>
                <a:noFill/>
              </a:ln>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SI" altLang="en-SI" sz="2400" b="1" i="0" u="none" strike="noStrike" cap="none" normalizeH="0" baseline="0" dirty="0">
              <a:ln>
                <a:noFill/>
              </a:ln>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SI" altLang="en-SI" sz="2400" b="1" i="0" u="none" strike="noStrike" cap="none" normalizeH="0" baseline="0" dirty="0">
                <a:ln>
                  <a:noFill/>
                </a:ln>
                <a:effectLst/>
                <a:latin typeface="Arial" panose="020B0604020202020204" pitchFamily="34" charset="0"/>
              </a:rPr>
              <a:t>Mini vaja:</a:t>
            </a:r>
            <a:endParaRPr kumimoji="0" lang="en-SI" altLang="en-SI" sz="2400" b="0" i="0" u="none" strike="noStrike" cap="none" normalizeH="0" baseline="0" dirty="0">
              <a:ln>
                <a:noFill/>
              </a:ln>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SI" altLang="en-SI" sz="2400" b="0" i="0" u="none" strike="noStrike" cap="none" normalizeH="0" baseline="0" dirty="0">
                <a:ln>
                  <a:noFill/>
                </a:ln>
                <a:effectLst/>
                <a:latin typeface="Arial" panose="020B0604020202020204" pitchFamily="34" charset="0"/>
              </a:rPr>
              <a:t>“Ko sem utrujen/a, naredim: ______”</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SI" altLang="en-SI" sz="1800" b="0" i="0" u="none" strike="noStrike" cap="none" normalizeH="0" baseline="0" dirty="0">
              <a:ln>
                <a:noFill/>
              </a:ln>
              <a:solidFill>
                <a:schemeClr val="tx1"/>
              </a:solidFill>
              <a:effectLst/>
              <a:latin typeface="Arial" panose="020B0604020202020204" pitchFamily="34" charset="0"/>
            </a:endParaRPr>
          </a:p>
        </p:txBody>
      </p:sp>
      <p:pic>
        <p:nvPicPr>
          <p:cNvPr id="6" name="Audio 5">
            <a:extLst>
              <a:ext uri="{FF2B5EF4-FFF2-40B4-BE49-F238E27FC236}">
                <a16:creationId xmlns:a16="http://schemas.microsoft.com/office/drawing/2014/main" id="{50A02591-E2B2-65A3-8219-18F5DA00AA5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4085179407"/>
      </p:ext>
    </p:extLst>
  </p:cSld>
  <p:clrMapOvr>
    <a:masterClrMapping/>
  </p:clrMapOvr>
  <mc:AlternateContent xmlns:mc="http://schemas.openxmlformats.org/markup-compatibility/2006">
    <mc:Choice xmlns:p14="http://schemas.microsoft.com/office/powerpoint/2010/main" Requires="p14">
      <p:transition spd="slow" p14:dur="2000" advTm="44181"/>
    </mc:Choice>
    <mc:Fallback>
      <p:transition spd="slow" advTm="441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5793AE9-B4BE-66EC-85AE-5BA92AA9B8CA}"/>
              </a:ext>
            </a:extLst>
          </p:cNvPr>
          <p:cNvSpPr>
            <a:spLocks noGrp="1"/>
          </p:cNvSpPr>
          <p:nvPr>
            <p:ph type="title"/>
          </p:nvPr>
        </p:nvSpPr>
        <p:spPr/>
        <p:txBody>
          <a:bodyPr>
            <a:normAutofit/>
          </a:bodyPr>
          <a:lstStyle/>
          <a:p>
            <a:r>
              <a:rPr lang="en-GB" dirty="0">
                <a:solidFill>
                  <a:srgbClr val="7030A0"/>
                </a:solidFill>
              </a:rPr>
              <a:t>10. </a:t>
            </a:r>
            <a:r>
              <a:rPr lang="en-GB" dirty="0" err="1">
                <a:solidFill>
                  <a:srgbClr val="7030A0"/>
                </a:solidFill>
              </a:rPr>
              <a:t>Nejasni</a:t>
            </a:r>
            <a:r>
              <a:rPr lang="en-GB" dirty="0">
                <a:solidFill>
                  <a:srgbClr val="7030A0"/>
                </a:solidFill>
              </a:rPr>
              <a:t> </a:t>
            </a:r>
            <a:r>
              <a:rPr lang="en-GB" dirty="0" err="1">
                <a:solidFill>
                  <a:srgbClr val="7030A0"/>
                </a:solidFill>
              </a:rPr>
              <a:t>ali</a:t>
            </a:r>
            <a:r>
              <a:rPr lang="en-GB" dirty="0">
                <a:solidFill>
                  <a:srgbClr val="7030A0"/>
                </a:solidFill>
              </a:rPr>
              <a:t> </a:t>
            </a:r>
            <a:r>
              <a:rPr lang="en-GB" dirty="0" err="1">
                <a:solidFill>
                  <a:srgbClr val="7030A0"/>
                </a:solidFill>
              </a:rPr>
              <a:t>slabo</a:t>
            </a:r>
            <a:r>
              <a:rPr lang="en-GB" dirty="0">
                <a:solidFill>
                  <a:srgbClr val="7030A0"/>
                </a:solidFill>
              </a:rPr>
              <a:t> </a:t>
            </a:r>
            <a:r>
              <a:rPr lang="en-GB" dirty="0" err="1">
                <a:solidFill>
                  <a:srgbClr val="7030A0"/>
                </a:solidFill>
              </a:rPr>
              <a:t>definirani</a:t>
            </a:r>
            <a:r>
              <a:rPr lang="en-GB" dirty="0">
                <a:solidFill>
                  <a:srgbClr val="7030A0"/>
                </a:solidFill>
              </a:rPr>
              <a:t> </a:t>
            </a:r>
            <a:r>
              <a:rPr lang="en-GB" dirty="0" err="1">
                <a:solidFill>
                  <a:srgbClr val="7030A0"/>
                </a:solidFill>
              </a:rPr>
              <a:t>cilji</a:t>
            </a:r>
            <a:endParaRPr lang="en-SI" dirty="0">
              <a:solidFill>
                <a:srgbClr val="7030A0"/>
              </a:solidFill>
            </a:endParaRPr>
          </a:p>
        </p:txBody>
      </p:sp>
      <p:sp>
        <p:nvSpPr>
          <p:cNvPr id="4" name="Rectangle 1">
            <a:extLst>
              <a:ext uri="{FF2B5EF4-FFF2-40B4-BE49-F238E27FC236}">
                <a16:creationId xmlns:a16="http://schemas.microsoft.com/office/drawing/2014/main" id="{A52E3997-BE10-7EAE-E952-DA2A16B5C511}"/>
              </a:ext>
            </a:extLst>
          </p:cNvPr>
          <p:cNvSpPr>
            <a:spLocks noGrp="1" noChangeArrowheads="1"/>
          </p:cNvSpPr>
          <p:nvPr>
            <p:ph idx="1"/>
          </p:nvPr>
        </p:nvSpPr>
        <p:spPr bwMode="auto">
          <a:xfrm>
            <a:off x="1039500" y="1546852"/>
            <a:ext cx="6486071" cy="4801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SI" altLang="en-SI" sz="2400" b="1" i="0" u="none" strike="noStrike" cap="none" normalizeH="0" baseline="0" dirty="0">
                <a:ln>
                  <a:noFill/>
                </a:ln>
                <a:effectLst/>
                <a:latin typeface="Arial" panose="020B0604020202020204" pitchFamily="34" charset="0"/>
              </a:rPr>
              <a:t>Kaj se dogaja:</a:t>
            </a:r>
            <a:br>
              <a:rPr kumimoji="0" lang="en-SI" altLang="en-SI" sz="2400" b="0" i="0" u="none" strike="noStrike" cap="none" normalizeH="0" baseline="0" dirty="0">
                <a:ln>
                  <a:noFill/>
                </a:ln>
                <a:effectLst/>
                <a:latin typeface="Arial" panose="020B0604020202020204" pitchFamily="34" charset="0"/>
              </a:rPr>
            </a:br>
            <a:r>
              <a:rPr kumimoji="0" lang="en-SI" altLang="en-SI" sz="2400" b="0" i="0" u="none" strike="noStrike" cap="none" normalizeH="0" baseline="0" dirty="0">
                <a:ln>
                  <a:noFill/>
                </a:ln>
                <a:effectLst/>
                <a:latin typeface="Arial" panose="020B0604020202020204" pitchFamily="34" charset="0"/>
              </a:rPr>
              <a:t>Cilji so preveč abstraktni → ne vodijo vedenja.</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SI" altLang="en-SI" sz="2400" b="1" i="0" u="none" strike="noStrike" cap="none" normalizeH="0" baseline="0" dirty="0">
              <a:ln>
                <a:noFill/>
              </a:ln>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SI" altLang="en-SI" sz="2400" b="1" i="0" u="none" strike="noStrike" cap="none" normalizeH="0" baseline="0" dirty="0">
                <a:ln>
                  <a:noFill/>
                </a:ln>
                <a:effectLst/>
                <a:latin typeface="Arial" panose="020B0604020202020204" pitchFamily="34" charset="0"/>
              </a:rPr>
              <a:t>Ključni koncept:</a:t>
            </a:r>
            <a:r>
              <a:rPr kumimoji="0" lang="en-SI" altLang="en-SI" sz="2400" b="0" i="0" u="none" strike="noStrike" cap="none" normalizeH="0" baseline="0" dirty="0">
                <a:ln>
                  <a:noFill/>
                </a:ln>
                <a:effectLst/>
                <a:latin typeface="Arial" panose="020B0604020202020204" pitchFamily="34" charset="0"/>
              </a:rPr>
              <a:t> teorija postavljanja ciljev</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SI" altLang="en-SI" sz="2400" b="1" i="0" u="none" strike="noStrike" cap="none" normalizeH="0" baseline="0" dirty="0">
              <a:ln>
                <a:noFill/>
              </a:ln>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SI" altLang="en-SI" sz="2400" b="1" i="0" u="none" strike="noStrike" cap="none" normalizeH="0" baseline="0" dirty="0">
                <a:ln>
                  <a:noFill/>
                </a:ln>
                <a:effectLst/>
                <a:latin typeface="Arial" panose="020B0604020202020204" pitchFamily="34" charset="0"/>
              </a:rPr>
              <a:t>Tipični vzorci:</a:t>
            </a:r>
            <a:endParaRPr kumimoji="0" lang="en-SI" altLang="en-SI" sz="2400" b="0" i="0" u="none" strike="noStrike" cap="none" normalizeH="0" baseline="0" dirty="0">
              <a:ln>
                <a:noFill/>
              </a:ln>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SI" altLang="en-SI" sz="2400" b="0" i="0" u="none" strike="noStrike" cap="none" normalizeH="0" baseline="0" dirty="0">
                <a:ln>
                  <a:noFill/>
                </a:ln>
                <a:effectLst/>
                <a:latin typeface="Arial" panose="020B0604020202020204" pitchFamily="34" charset="0"/>
              </a:rPr>
              <a:t>“Rad bi bil bolj fit.”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SI" altLang="en-SI" sz="2400" b="0" i="0" u="none" strike="noStrike" cap="none" normalizeH="0" baseline="0" dirty="0">
                <a:ln>
                  <a:noFill/>
                </a:ln>
                <a:effectLst/>
                <a:latin typeface="Arial" panose="020B0604020202020204" pitchFamily="34" charset="0"/>
              </a:rPr>
              <a:t>brez konkretnega plana</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SI" altLang="en-SI" sz="2400" b="1" i="0" u="none" strike="noStrike" cap="none" normalizeH="0" baseline="0" dirty="0">
              <a:ln>
                <a:noFill/>
              </a:ln>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SI" altLang="en-SI" sz="2400" b="1" i="0" u="none" strike="noStrike" cap="none" normalizeH="0" baseline="0" dirty="0">
                <a:ln>
                  <a:noFill/>
                </a:ln>
                <a:effectLst/>
                <a:latin typeface="Arial" panose="020B0604020202020204" pitchFamily="34" charset="0"/>
              </a:rPr>
              <a:t>Psihološko ozadje:</a:t>
            </a:r>
            <a:endParaRPr kumimoji="0" lang="en-SI" altLang="en-SI" sz="2400" b="0" i="0" u="none" strike="noStrike" cap="none" normalizeH="0" baseline="0" dirty="0">
              <a:ln>
                <a:noFill/>
              </a:ln>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SI" altLang="en-SI" sz="2400" b="0" i="0" u="none" strike="noStrike" cap="none" normalizeH="0" baseline="0" dirty="0">
                <a:ln>
                  <a:noFill/>
                </a:ln>
                <a:effectLst/>
                <a:latin typeface="Arial" panose="020B0604020202020204" pitchFamily="34" charset="0"/>
              </a:rPr>
              <a:t>pomanjkanje smeri</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SI" altLang="en-SI" sz="2400" b="0" i="0" u="none" strike="noStrike" cap="none" normalizeH="0" baseline="0" dirty="0">
                <a:ln>
                  <a:noFill/>
                </a:ln>
                <a:effectLst/>
                <a:latin typeface="Arial" panose="020B0604020202020204" pitchFamily="34" charset="0"/>
              </a:rPr>
              <a:t>nizka merljivost napredka</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SI" altLang="en-SI" sz="1800" b="0" i="0" u="none" strike="noStrike" cap="none" normalizeH="0" baseline="0" dirty="0">
              <a:ln>
                <a:noFill/>
              </a:ln>
              <a:solidFill>
                <a:schemeClr val="tx1"/>
              </a:solidFill>
              <a:effectLst/>
              <a:latin typeface="Arial" panose="020B0604020202020204" pitchFamily="34" charset="0"/>
            </a:endParaRPr>
          </a:p>
        </p:txBody>
      </p:sp>
      <p:pic>
        <p:nvPicPr>
          <p:cNvPr id="6" name="Audio 5">
            <a:extLst>
              <a:ext uri="{FF2B5EF4-FFF2-40B4-BE49-F238E27FC236}">
                <a16:creationId xmlns:a16="http://schemas.microsoft.com/office/drawing/2014/main" id="{F7572B87-2CC1-627C-5FE3-772FDDEE1BC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464660471"/>
      </p:ext>
    </p:extLst>
  </p:cSld>
  <p:clrMapOvr>
    <a:masterClrMapping/>
  </p:clrMapOvr>
  <mc:AlternateContent xmlns:mc="http://schemas.openxmlformats.org/markup-compatibility/2006">
    <mc:Choice xmlns:p14="http://schemas.microsoft.com/office/powerpoint/2010/main" Requires="p14">
      <p:transition spd="slow" p14:dur="2000" advTm="53504"/>
    </mc:Choice>
    <mc:Fallback>
      <p:transition spd="slow" advTm="535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A7C120C-9907-C253-0DDC-2FDEFAFAD0EA}"/>
              </a:ext>
            </a:extLst>
          </p:cNvPr>
          <p:cNvSpPr>
            <a:spLocks noGrp="1"/>
          </p:cNvSpPr>
          <p:nvPr>
            <p:ph type="title"/>
          </p:nvPr>
        </p:nvSpPr>
        <p:spPr/>
        <p:txBody>
          <a:bodyPr>
            <a:normAutofit/>
          </a:bodyPr>
          <a:lstStyle/>
          <a:p>
            <a:r>
              <a:rPr lang="en-SI" altLang="en-SI" sz="2800" b="0" dirty="0">
                <a:solidFill>
                  <a:srgbClr val="C00000"/>
                </a:solidFill>
                <a:latin typeface="Arial" panose="020B0604020202020204" pitchFamily="34" charset="0"/>
              </a:rPr>
              <a:t>“Ne uresničimo namenov, uresničimo načrte.”</a:t>
            </a:r>
            <a:endParaRPr lang="en-SI" sz="2800" dirty="0">
              <a:solidFill>
                <a:srgbClr val="C00000"/>
              </a:solidFill>
            </a:endParaRPr>
          </a:p>
        </p:txBody>
      </p:sp>
      <p:sp>
        <p:nvSpPr>
          <p:cNvPr id="4" name="Rectangle 1">
            <a:extLst>
              <a:ext uri="{FF2B5EF4-FFF2-40B4-BE49-F238E27FC236}">
                <a16:creationId xmlns:a16="http://schemas.microsoft.com/office/drawing/2014/main" id="{67643E38-034E-B942-E9C3-29E97E8DF375}"/>
              </a:ext>
            </a:extLst>
          </p:cNvPr>
          <p:cNvSpPr>
            <a:spLocks noGrp="1" noChangeArrowheads="1"/>
          </p:cNvSpPr>
          <p:nvPr>
            <p:ph idx="1"/>
          </p:nvPr>
        </p:nvSpPr>
        <p:spPr bwMode="auto">
          <a:xfrm>
            <a:off x="1039500" y="1608407"/>
            <a:ext cx="7653057" cy="4678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SI" altLang="en-SI" sz="2000" b="1" i="0" u="none" strike="noStrike" cap="none" normalizeH="0" baseline="0" dirty="0">
                <a:ln>
                  <a:noFill/>
                </a:ln>
                <a:effectLst/>
                <a:latin typeface="Arial" panose="020B0604020202020204" pitchFamily="34" charset="0"/>
              </a:rPr>
              <a:t>Cilj:</a:t>
            </a:r>
            <a:r>
              <a:rPr kumimoji="0" lang="en-SI" altLang="en-SI" sz="2000" b="0" i="0" u="none" strike="noStrike" cap="none" normalizeH="0" baseline="0" dirty="0">
                <a:ln>
                  <a:noFill/>
                </a:ln>
                <a:effectLst/>
                <a:latin typeface="Arial" panose="020B0604020202020204" pitchFamily="34" charset="0"/>
              </a:rPr>
              <a:t> jasnost → večja verjetnost akcije</a:t>
            </a:r>
          </a:p>
          <a:p>
            <a:pPr marL="0" marR="0" lvl="0" indent="0" algn="l" defTabSz="914400" rtl="0" eaLnBrk="0" fontAlgn="base" latinLnBrk="0" hangingPunct="0">
              <a:lnSpc>
                <a:spcPct val="100000"/>
              </a:lnSpc>
              <a:spcBef>
                <a:spcPct val="0"/>
              </a:spcBef>
              <a:spcAft>
                <a:spcPct val="0"/>
              </a:spcAft>
              <a:buClrTx/>
              <a:buSzTx/>
              <a:buFontTx/>
              <a:buNone/>
              <a:tabLst/>
            </a:pPr>
            <a:r>
              <a:rPr kumimoji="0" lang="en-SI" altLang="en-SI" sz="2000" b="1" i="0" u="none" strike="noStrike" cap="none" normalizeH="0" baseline="0" dirty="0">
                <a:ln>
                  <a:noFill/>
                </a:ln>
                <a:effectLst/>
                <a:latin typeface="Arial" panose="020B0604020202020204" pitchFamily="34" charset="0"/>
              </a:rPr>
              <a:t>Ključ:</a:t>
            </a:r>
            <a:r>
              <a:rPr kumimoji="0" lang="en-SI" altLang="en-SI" sz="2000" b="0" i="0" u="none" strike="noStrike" cap="none" normalizeH="0" baseline="0" dirty="0">
                <a:ln>
                  <a:noFill/>
                </a:ln>
                <a:effectLst/>
                <a:latin typeface="Arial" panose="020B0604020202020204" pitchFamily="34" charset="0"/>
              </a:rPr>
              <a:t> teorija postavljanja ciljev</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SI" altLang="en-SI" sz="2000" b="1" i="0" u="none" strike="noStrike" cap="none" normalizeH="0" baseline="0" dirty="0">
              <a:ln>
                <a:noFill/>
              </a:ln>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SI" altLang="en-SI" sz="2000" b="1" i="0" u="none" strike="noStrike" cap="none" normalizeH="0" baseline="0" dirty="0">
                <a:ln>
                  <a:noFill/>
                </a:ln>
                <a:effectLst/>
                <a:latin typeface="Arial" panose="020B0604020202020204" pitchFamily="34" charset="0"/>
              </a:rPr>
              <a:t>Intervencije:</a:t>
            </a:r>
            <a:endParaRPr kumimoji="0" lang="en-SI" altLang="en-SI" sz="2000" b="0" i="0" u="none" strike="noStrike" cap="none" normalizeH="0" baseline="0" dirty="0">
              <a:ln>
                <a:noFill/>
              </a:ln>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SI" altLang="en-SI" sz="2000" b="1" i="0" u="none" strike="noStrike" cap="none" normalizeH="0" baseline="0" dirty="0">
                <a:ln>
                  <a:noFill/>
                </a:ln>
                <a:effectLst/>
                <a:latin typeface="Arial" panose="020B0604020202020204" pitchFamily="34" charset="0"/>
              </a:rPr>
              <a:t>SMART(ER) cilji:</a:t>
            </a:r>
            <a:endParaRPr kumimoji="0" lang="en-SI" altLang="en-SI" sz="2000" b="0" i="0" u="none" strike="noStrike" cap="none" normalizeH="0" baseline="0" dirty="0">
              <a:ln>
                <a:noFill/>
              </a:ln>
              <a:effectLst/>
              <a:latin typeface="Arial" panose="020B0604020202020204" pitchFamily="34" charset="0"/>
            </a:endParaRP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n-GB" altLang="en-SI" sz="2000" b="0" i="0" u="none" strike="noStrike" cap="none" normalizeH="0" baseline="0" dirty="0">
                <a:ln>
                  <a:noFill/>
                </a:ln>
                <a:effectLst/>
                <a:latin typeface="Arial" panose="020B0604020202020204" pitchFamily="34" charset="0"/>
              </a:rPr>
              <a:t>S</a:t>
            </a:r>
            <a:r>
              <a:rPr kumimoji="0" lang="en-SI" altLang="en-SI" sz="2000" b="0" i="0" u="none" strike="noStrike" cap="none" normalizeH="0" baseline="0" dirty="0">
                <a:ln>
                  <a:noFill/>
                </a:ln>
                <a:effectLst/>
                <a:latin typeface="Arial" panose="020B0604020202020204" pitchFamily="34" charset="0"/>
              </a:rPr>
              <a:t>pecifični, merljivi, dosegljivi, relevantni, časovno opredeljeni</a:t>
            </a:r>
          </a:p>
          <a:p>
            <a:pPr marL="457200" marR="0" lvl="1" indent="0" algn="l" defTabSz="914400" rtl="0" eaLnBrk="0" fontAlgn="base" latinLnBrk="0" hangingPunct="0">
              <a:lnSpc>
                <a:spcPct val="100000"/>
              </a:lnSpc>
              <a:spcBef>
                <a:spcPct val="0"/>
              </a:spcBef>
              <a:spcAft>
                <a:spcPct val="0"/>
              </a:spcAft>
              <a:buClrTx/>
              <a:buSzTx/>
              <a:buFontTx/>
              <a:buChar char="•"/>
              <a:tabLst/>
            </a:pPr>
            <a:r>
              <a:rPr lang="en-SI" altLang="en-SI" sz="2000" dirty="0"/>
              <a:t> sproti preverjeni, prilagojeni</a:t>
            </a:r>
            <a:endParaRPr kumimoji="0" lang="en-SI" altLang="en-SI" sz="2000" b="0" i="0" u="none" strike="noStrike" cap="none" normalizeH="0" baseline="0" dirty="0">
              <a:ln>
                <a:noFill/>
              </a:ln>
              <a:effectLst/>
              <a:latin typeface="Arial" panose="020B0604020202020204" pitchFamily="34" charset="0"/>
            </a:endParaRPr>
          </a:p>
          <a:p>
            <a:pPr marL="457200" marR="0" lvl="1" indent="0" algn="l" defTabSz="914400" rtl="0" eaLnBrk="0" fontAlgn="base" latinLnBrk="0" hangingPunct="0">
              <a:lnSpc>
                <a:spcPct val="100000"/>
              </a:lnSpc>
              <a:spcBef>
                <a:spcPct val="0"/>
              </a:spcBef>
              <a:spcAft>
                <a:spcPct val="0"/>
              </a:spcAft>
              <a:buClrTx/>
              <a:buSzTx/>
              <a:buFontTx/>
              <a:buChar char="•"/>
              <a:tabLst/>
            </a:pPr>
            <a:endParaRPr kumimoji="0" lang="en-SI" altLang="en-SI" sz="2000" b="0" i="0" u="none" strike="noStrike" cap="none" normalizeH="0" baseline="0" dirty="0">
              <a:ln>
                <a:noFill/>
              </a:ln>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SI" altLang="en-SI" sz="2000" b="1" i="0" u="none" strike="noStrike" cap="none" normalizeH="0" baseline="0" dirty="0">
                <a:ln>
                  <a:noFill/>
                </a:ln>
                <a:effectLst/>
                <a:latin typeface="Arial" panose="020B0604020202020204" pitchFamily="34" charset="0"/>
              </a:rPr>
              <a:t>Akcijski plan (kdaj, kje, kako)</a:t>
            </a:r>
            <a:endParaRPr kumimoji="0" lang="en-SI" altLang="en-SI" sz="2000" b="0" i="0" u="none" strike="noStrike" cap="none" normalizeH="0" baseline="0" dirty="0">
              <a:ln>
                <a:noFill/>
              </a:ln>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SI" altLang="en-SI" sz="2000" b="1" i="0" u="none" strike="noStrike" cap="none" normalizeH="0" baseline="0" dirty="0">
              <a:ln>
                <a:noFill/>
              </a:ln>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SI" altLang="en-SI" sz="2000" b="1" i="0" u="none" strike="noStrike" cap="none" normalizeH="0" baseline="0" dirty="0">
                <a:ln>
                  <a:noFill/>
                </a:ln>
                <a:effectLst/>
                <a:latin typeface="Arial" panose="020B0604020202020204" pitchFamily="34" charset="0"/>
              </a:rPr>
              <a:t>Mini vaja:</a:t>
            </a:r>
            <a:endParaRPr kumimoji="0" lang="en-SI" altLang="en-SI" sz="2000" b="0" i="0" u="none" strike="noStrike" cap="none" normalizeH="0" baseline="0" dirty="0">
              <a:ln>
                <a:noFill/>
              </a:ln>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SI" altLang="en-SI" sz="2000" b="0" i="0" u="none" strike="noStrike" cap="none" normalizeH="0" baseline="0" dirty="0">
                <a:ln>
                  <a:noFill/>
                </a:ln>
                <a:effectLst/>
                <a:latin typeface="Arial" panose="020B0604020202020204" pitchFamily="34" charset="0"/>
              </a:rPr>
              <a:t>Preoblikuj:</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n-SI" altLang="en-SI" sz="2000" b="0" i="0" u="none" strike="noStrike" cap="none" normalizeH="0" baseline="0" dirty="0">
                <a:ln>
                  <a:noFill/>
                </a:ln>
                <a:effectLst/>
                <a:latin typeface="Arial" panose="020B0604020202020204" pitchFamily="34" charset="0"/>
              </a:rPr>
              <a:t>“Rad bi bil bolj fit” →</a:t>
            </a:r>
            <a:br>
              <a:rPr kumimoji="0" lang="en-SI" altLang="en-SI" sz="2000" b="0" i="0" u="none" strike="noStrike" cap="none" normalizeH="0" baseline="0" dirty="0">
                <a:ln>
                  <a:noFill/>
                </a:ln>
                <a:effectLst/>
                <a:latin typeface="Arial" panose="020B0604020202020204" pitchFamily="34" charset="0"/>
              </a:rPr>
            </a:br>
            <a:r>
              <a:rPr kumimoji="0" lang="en-SI" altLang="en-SI" sz="2000" b="0" i="0" u="none" strike="noStrike" cap="none" normalizeH="0" baseline="0" dirty="0">
                <a:ln>
                  <a:noFill/>
                </a:ln>
                <a:effectLst/>
                <a:latin typeface="Arial" panose="020B0604020202020204" pitchFamily="34" charset="0"/>
              </a:rPr>
              <a:t>→ “3x tedensko 20 min hoje po večerji”</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SI" altLang="en-SI" sz="1800" b="0" i="0" u="none" strike="noStrike" cap="none" normalizeH="0" baseline="0" dirty="0">
              <a:ln>
                <a:noFill/>
              </a:ln>
              <a:solidFill>
                <a:schemeClr val="tx1"/>
              </a:solidFill>
              <a:effectLst/>
              <a:latin typeface="Arial" panose="020B0604020202020204" pitchFamily="34" charset="0"/>
            </a:endParaRPr>
          </a:p>
        </p:txBody>
      </p:sp>
      <p:pic>
        <p:nvPicPr>
          <p:cNvPr id="6" name="Audio 5">
            <a:extLst>
              <a:ext uri="{FF2B5EF4-FFF2-40B4-BE49-F238E27FC236}">
                <a16:creationId xmlns:a16="http://schemas.microsoft.com/office/drawing/2014/main" id="{2EECEA5D-699B-4A79-D076-36CF9C87D49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930086900"/>
      </p:ext>
    </p:extLst>
  </p:cSld>
  <p:clrMapOvr>
    <a:masterClrMapping/>
  </p:clrMapOvr>
  <mc:AlternateContent xmlns:mc="http://schemas.openxmlformats.org/markup-compatibility/2006">
    <mc:Choice xmlns:p14="http://schemas.microsoft.com/office/powerpoint/2010/main" Requires="p14">
      <p:transition spd="slow" p14:dur="2000" advTm="50570"/>
    </mc:Choice>
    <mc:Fallback>
      <p:transition spd="slow" advTm="505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A790E67-DB77-34A8-C174-C91AEF05F249}"/>
              </a:ext>
            </a:extLst>
          </p:cNvPr>
          <p:cNvSpPr>
            <a:spLocks noGrp="1"/>
          </p:cNvSpPr>
          <p:nvPr>
            <p:ph type="title"/>
          </p:nvPr>
        </p:nvSpPr>
        <p:spPr/>
        <p:txBody>
          <a:bodyPr/>
          <a:lstStyle/>
          <a:p>
            <a:r>
              <a:rPr lang="en-SI" dirty="0">
                <a:solidFill>
                  <a:srgbClr val="7030A0"/>
                </a:solidFill>
              </a:rPr>
              <a:t>Relapsi</a:t>
            </a:r>
          </a:p>
        </p:txBody>
      </p:sp>
      <p:sp>
        <p:nvSpPr>
          <p:cNvPr id="4" name="Rectangle 1">
            <a:extLst>
              <a:ext uri="{FF2B5EF4-FFF2-40B4-BE49-F238E27FC236}">
                <a16:creationId xmlns:a16="http://schemas.microsoft.com/office/drawing/2014/main" id="{DDEA7CD2-7185-45F7-1105-5348198F19A1}"/>
              </a:ext>
            </a:extLst>
          </p:cNvPr>
          <p:cNvSpPr>
            <a:spLocks noGrp="1" noChangeArrowheads="1"/>
          </p:cNvSpPr>
          <p:nvPr>
            <p:ph idx="1"/>
          </p:nvPr>
        </p:nvSpPr>
        <p:spPr bwMode="auto">
          <a:xfrm>
            <a:off x="5562072" y="1282079"/>
            <a:ext cx="6511719" cy="4062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SI" altLang="en-SI" sz="2400" b="0" i="0" u="none" strike="noStrike" cap="none" normalizeH="0" baseline="0" dirty="0">
              <a:ln>
                <a:noFill/>
              </a:ln>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SI" altLang="en-SI" sz="2400" b="0" i="0" u="none" strike="noStrike" cap="none" normalizeH="0" baseline="0" dirty="0">
              <a:ln>
                <a:noFill/>
              </a:ln>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SI" altLang="en-SI" sz="2400" b="0" i="0" u="none" strike="noStrike" cap="none" normalizeH="0" baseline="0" dirty="0">
                <a:ln>
                  <a:noFill/>
                </a:ln>
                <a:effectLst/>
                <a:latin typeface="Arial" panose="020B0604020202020204" pitchFamily="34" charset="0"/>
              </a:rPr>
              <a:t>sproži:</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n-SI" altLang="en-SI" sz="2400" b="0" i="0" u="none" strike="noStrike" cap="none" normalizeH="0" baseline="0" dirty="0">
                <a:ln>
                  <a:noFill/>
                </a:ln>
                <a:effectLst/>
                <a:latin typeface="Arial" panose="020B0604020202020204" pitchFamily="34" charset="0"/>
              </a:rPr>
              <a:t>krivdo</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n-SI" altLang="en-SI" sz="2400" b="0" i="0" u="none" strike="noStrike" cap="none" normalizeH="0" baseline="0" dirty="0">
                <a:ln>
                  <a:noFill/>
                </a:ln>
                <a:effectLst/>
                <a:latin typeface="Arial" panose="020B0604020202020204" pitchFamily="34" charset="0"/>
              </a:rPr>
              <a:t>sram</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n-SI" altLang="en-SI" sz="2400" b="0" i="0" u="none" strike="noStrike" cap="none" normalizeH="0" baseline="0" dirty="0">
                <a:ln>
                  <a:noFill/>
                </a:ln>
                <a:effectLst/>
                <a:latin typeface="Arial" panose="020B0604020202020204" pitchFamily="34" charset="0"/>
              </a:rPr>
              <a:t>opustitev</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SI" altLang="en-SI" sz="2400" b="0" i="0" u="none" strike="noStrike" cap="none" normalizeH="0" baseline="0" dirty="0">
              <a:ln>
                <a:noFill/>
              </a:ln>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SI" altLang="en-SI" sz="2400" b="0" i="0" u="none" strike="noStrike" cap="none" normalizeH="0" baseline="0" dirty="0">
                <a:ln>
                  <a:noFill/>
                </a:ln>
                <a:effectLst/>
                <a:latin typeface="Arial" panose="020B0604020202020204" pitchFamily="34" charset="0"/>
              </a:rPr>
              <a:t>👉 Preobrat: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SI" altLang="en-SI" sz="2400" b="0" i="0" u="none" strike="noStrike" cap="none" normalizeH="0" baseline="0" dirty="0">
                <a:ln>
                  <a:noFill/>
                </a:ln>
                <a:effectLst/>
                <a:latin typeface="Arial" panose="020B0604020202020204" pitchFamily="34" charset="0"/>
              </a:rPr>
              <a:t>en izpad ≠ neuspeh</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SI" altLang="en-SI" sz="2400" b="0" i="0" u="none" strike="noStrike" cap="none" normalizeH="0" baseline="0" dirty="0">
                <a:ln>
                  <a:noFill/>
                </a:ln>
                <a:effectLst/>
                <a:latin typeface="Arial" panose="020B0604020202020204" pitchFamily="34" charset="0"/>
              </a:rPr>
              <a:t>en trening po izpadu = </a:t>
            </a:r>
            <a:r>
              <a:rPr kumimoji="0" lang="en-SI" altLang="en-SI" sz="2400" b="1" i="0" u="none" strike="noStrike" cap="none" normalizeH="0" baseline="0" dirty="0">
                <a:ln>
                  <a:noFill/>
                </a:ln>
                <a:effectLst/>
                <a:latin typeface="Arial" panose="020B0604020202020204" pitchFamily="34" charset="0"/>
              </a:rPr>
              <a:t>zmaga, ne “premalo”</a:t>
            </a:r>
            <a:endParaRPr kumimoji="0" lang="en-SI" altLang="en-SI" sz="2400" b="0" i="0" u="none" strike="noStrike" cap="none" normalizeH="0" baseline="0" dirty="0">
              <a:ln>
                <a:noFill/>
              </a:ln>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SI" altLang="en-SI" sz="1800" b="0" i="0" u="none" strike="noStrike" cap="none" normalizeH="0" baseline="0" dirty="0">
              <a:ln>
                <a:noFill/>
              </a:ln>
              <a:solidFill>
                <a:schemeClr val="tx1"/>
              </a:solidFill>
              <a:effectLst/>
              <a:latin typeface="Arial" panose="020B0604020202020204" pitchFamily="34" charset="0"/>
            </a:endParaRPr>
          </a:p>
        </p:txBody>
      </p:sp>
      <p:sp>
        <p:nvSpPr>
          <p:cNvPr id="8" name="TextBox 7">
            <a:extLst>
              <a:ext uri="{FF2B5EF4-FFF2-40B4-BE49-F238E27FC236}">
                <a16:creationId xmlns:a16="http://schemas.microsoft.com/office/drawing/2014/main" id="{E39BE7E2-88F2-0F57-C4E0-E228B5B1F80C}"/>
              </a:ext>
            </a:extLst>
          </p:cNvPr>
          <p:cNvSpPr txBox="1"/>
          <p:nvPr/>
        </p:nvSpPr>
        <p:spPr>
          <a:xfrm>
            <a:off x="160637" y="2235888"/>
            <a:ext cx="4102443" cy="193899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tabLst/>
            </a:pPr>
            <a:r>
              <a:rPr kumimoji="0" lang="en-SI" altLang="en-SI" sz="2400" b="0" i="0" u="none" strike="noStrike" cap="none" normalizeH="0" baseline="0" dirty="0">
                <a:ln>
                  <a:noFill/>
                </a:ln>
                <a:solidFill>
                  <a:srgbClr val="000000"/>
                </a:solidFill>
                <a:effectLst/>
                <a:latin typeface="Arial" panose="020B0604020202020204" pitchFamily="34" charset="0"/>
              </a:rPr>
              <a:t>✔️ relaps je </a:t>
            </a:r>
            <a:r>
              <a:rPr kumimoji="0" lang="en-SI" altLang="en-SI" sz="2400" b="1" i="0" u="none" strike="noStrike" cap="none" normalizeH="0" baseline="0" dirty="0">
                <a:ln>
                  <a:noFill/>
                </a:ln>
                <a:solidFill>
                  <a:srgbClr val="000000"/>
                </a:solidFill>
                <a:effectLst/>
                <a:latin typeface="Arial" panose="020B0604020202020204" pitchFamily="34" charset="0"/>
              </a:rPr>
              <a:t>pričakovan del procesa</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SI" altLang="en-SI" sz="2400" b="0" i="0" u="none" strike="noStrike" cap="none" normalizeH="0" baseline="0" dirty="0">
              <a:ln>
                <a:noFill/>
              </a:ln>
              <a:solidFill>
                <a:srgbClr val="000000"/>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en-SI" altLang="en-SI" sz="2400" b="0" i="0" u="none" strike="noStrike" cap="none" normalizeH="0" baseline="0" dirty="0">
                <a:ln>
                  <a:noFill/>
                </a:ln>
                <a:solidFill>
                  <a:srgbClr val="000000"/>
                </a:solidFill>
                <a:effectLst/>
                <a:latin typeface="Arial" panose="020B0604020202020204" pitchFamily="34" charset="0"/>
              </a:rPr>
              <a:t>✔️ napredek ni linearen, ampak </a:t>
            </a:r>
            <a:r>
              <a:rPr kumimoji="0" lang="en-SI" altLang="en-SI" sz="2400" b="1" i="0" u="none" strike="noStrike" cap="none" normalizeH="0" baseline="0" dirty="0">
                <a:ln>
                  <a:noFill/>
                </a:ln>
                <a:solidFill>
                  <a:srgbClr val="000000"/>
                </a:solidFill>
                <a:effectLst/>
                <a:latin typeface="Arial" panose="020B0604020202020204" pitchFamily="34" charset="0"/>
              </a:rPr>
              <a:t>cikličen</a:t>
            </a:r>
            <a:endParaRPr kumimoji="0" lang="en-SI" altLang="en-SI" sz="2400" b="0" i="0" u="none" strike="noStrike" cap="none" normalizeH="0" baseline="0" dirty="0">
              <a:ln>
                <a:noFill/>
              </a:ln>
              <a:solidFill>
                <a:schemeClr val="tx1"/>
              </a:solidFill>
              <a:effectLst/>
              <a:latin typeface="Arial" panose="020B0604020202020204" pitchFamily="34" charset="0"/>
            </a:endParaRPr>
          </a:p>
        </p:txBody>
      </p:sp>
      <p:pic>
        <p:nvPicPr>
          <p:cNvPr id="10" name="Audio 9">
            <a:extLst>
              <a:ext uri="{FF2B5EF4-FFF2-40B4-BE49-F238E27FC236}">
                <a16:creationId xmlns:a16="http://schemas.microsoft.com/office/drawing/2014/main" id="{44F34DAA-8215-1FB5-5A90-B8437CC156A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614726852"/>
      </p:ext>
    </p:extLst>
  </p:cSld>
  <p:clrMapOvr>
    <a:masterClrMapping/>
  </p:clrMapOvr>
  <mc:AlternateContent xmlns:mc="http://schemas.openxmlformats.org/markup-compatibility/2006">
    <mc:Choice xmlns:p14="http://schemas.microsoft.com/office/powerpoint/2010/main" Requires="p14">
      <p:transition spd="slow" p14:dur="2000" advTm="64213"/>
    </mc:Choice>
    <mc:Fallback>
      <p:transition spd="slow" advTm="642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756F172-9C91-B17A-09C1-1A9A44869EB1}"/>
              </a:ext>
            </a:extLst>
          </p:cNvPr>
          <p:cNvSpPr>
            <a:spLocks noGrp="1"/>
          </p:cNvSpPr>
          <p:nvPr>
            <p:ph type="title"/>
          </p:nvPr>
        </p:nvSpPr>
        <p:spPr/>
        <p:txBody>
          <a:bodyPr/>
          <a:lstStyle/>
          <a:p>
            <a:r>
              <a:rPr lang="en-SI" dirty="0">
                <a:solidFill>
                  <a:srgbClr val="7030A0"/>
                </a:solidFill>
              </a:rPr>
              <a:t>Preventivne strategije - relapsi</a:t>
            </a:r>
          </a:p>
        </p:txBody>
      </p:sp>
      <p:sp>
        <p:nvSpPr>
          <p:cNvPr id="9" name="Rectangle 6">
            <a:extLst>
              <a:ext uri="{FF2B5EF4-FFF2-40B4-BE49-F238E27FC236}">
                <a16:creationId xmlns:a16="http://schemas.microsoft.com/office/drawing/2014/main" id="{D85094CC-F496-74AC-49E9-AC47616E4993}"/>
              </a:ext>
            </a:extLst>
          </p:cNvPr>
          <p:cNvSpPr>
            <a:spLocks noGrp="1" noChangeArrowheads="1"/>
          </p:cNvSpPr>
          <p:nvPr>
            <p:ph idx="1"/>
          </p:nvPr>
        </p:nvSpPr>
        <p:spPr bwMode="auto">
          <a:xfrm>
            <a:off x="1039500" y="1593020"/>
            <a:ext cx="6524543" cy="470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SI" altLang="en-SI" sz="2000" b="1" i="0" u="none" strike="noStrike" cap="none" normalizeH="0" baseline="0" dirty="0">
                <a:ln>
                  <a:noFill/>
                </a:ln>
                <a:effectLst/>
                <a:latin typeface="Arial" panose="020B0604020202020204" pitchFamily="34" charset="0"/>
              </a:rPr>
              <a:t>a) če–potem načrtovanje</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SI" altLang="en-SI" sz="2000" b="0" i="0" u="none" strike="noStrike" cap="none" normalizeH="0" baseline="0" dirty="0">
                <a:ln>
                  <a:noFill/>
                </a:ln>
                <a:effectLst/>
                <a:latin typeface="Arial" panose="020B0604020202020204" pitchFamily="34" charset="0"/>
              </a:rPr>
              <a:t>“Če sem utrujen/a → grem vsaj na 10-minutni sprehod”</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SI" altLang="en-SI" sz="2000" b="0" i="0" u="none" strike="noStrike" cap="none" normalizeH="0" baseline="0" dirty="0">
                <a:ln>
                  <a:noFill/>
                </a:ln>
                <a:effectLst/>
                <a:latin typeface="Arial" panose="020B0604020202020204" pitchFamily="34" charset="0"/>
              </a:rPr>
              <a:t>“Če nimam časa → naredim kratko verzijo treninga”</a:t>
            </a:r>
          </a:p>
          <a:p>
            <a:pPr marL="0" marR="0" lvl="0" indent="0" algn="l" defTabSz="914400" rtl="0" eaLnBrk="0" fontAlgn="base" latinLnBrk="0" hangingPunct="0">
              <a:lnSpc>
                <a:spcPct val="100000"/>
              </a:lnSpc>
              <a:spcBef>
                <a:spcPct val="0"/>
              </a:spcBef>
              <a:spcAft>
                <a:spcPct val="0"/>
              </a:spcAft>
              <a:buClrTx/>
              <a:buSzTx/>
              <a:buFontTx/>
              <a:buNone/>
              <a:tabLst/>
            </a:pPr>
            <a:r>
              <a:rPr kumimoji="0" lang="en-SI" altLang="en-SI" sz="2000" b="0" i="0" u="none" strike="noStrike" cap="none" normalizeH="0" baseline="0" dirty="0">
                <a:ln>
                  <a:noFill/>
                </a:ln>
                <a:effectLst/>
                <a:latin typeface="Arial" panose="020B0604020202020204" pitchFamily="34" charset="0"/>
              </a:rPr>
              <a:t>👉 cilj: </a:t>
            </a:r>
            <a:r>
              <a:rPr kumimoji="0" lang="en-SI" altLang="en-SI" sz="2000" b="1" i="0" u="none" strike="noStrike" cap="none" normalizeH="0" baseline="0" dirty="0">
                <a:ln>
                  <a:noFill/>
                </a:ln>
                <a:effectLst/>
                <a:latin typeface="Arial" panose="020B0604020202020204" pitchFamily="34" charset="0"/>
              </a:rPr>
              <a:t>nič ni 0</a:t>
            </a:r>
          </a:p>
          <a:p>
            <a:pPr marL="0" marR="0" lvl="0" indent="0" algn="l" defTabSz="914400" rtl="0" eaLnBrk="0" fontAlgn="base" latinLnBrk="0" hangingPunct="0">
              <a:lnSpc>
                <a:spcPct val="100000"/>
              </a:lnSpc>
              <a:spcBef>
                <a:spcPct val="0"/>
              </a:spcBef>
              <a:spcAft>
                <a:spcPct val="0"/>
              </a:spcAft>
              <a:buClrTx/>
              <a:buSzTx/>
              <a:buFontTx/>
              <a:buNone/>
              <a:tabLst/>
            </a:pPr>
            <a:endParaRPr lang="en-SI" altLang="en-SI" sz="2000" b="1" dirty="0"/>
          </a:p>
          <a:p>
            <a:pPr marL="0" lvl="0" indent="0" defTabSz="914400">
              <a:buNone/>
            </a:pPr>
            <a:r>
              <a:rPr lang="en-SI" altLang="en-SI" sz="2000" b="1" dirty="0"/>
              <a:t>b) Minimalni standard </a:t>
            </a:r>
          </a:p>
          <a:p>
            <a:pPr defTabSz="914400"/>
            <a:r>
              <a:rPr lang="en-SI" altLang="en-SI" sz="2000" dirty="0"/>
              <a:t>definiraš “najmanjši možni uspeh”</a:t>
            </a:r>
          </a:p>
          <a:p>
            <a:pPr marL="457200" lvl="1" indent="0" defTabSz="914400">
              <a:buFontTx/>
              <a:buChar char="•"/>
            </a:pPr>
            <a:r>
              <a:rPr lang="en-SI" altLang="en-SI" sz="2000" dirty="0"/>
              <a:t>npr. 5 minut gibanja</a:t>
            </a:r>
          </a:p>
          <a:p>
            <a:pPr marL="0" lvl="0" indent="0" defTabSz="914400">
              <a:buFontTx/>
              <a:buChar char="•"/>
            </a:pPr>
            <a:r>
              <a:rPr lang="en-SI" altLang="en-SI" sz="2000" dirty="0"/>
              <a:t> prepreči “vse ali nič” razmišljanje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SI" altLang="en-SI" sz="2000" b="1" i="0" u="none" strike="noStrike" cap="none" normalizeH="0" baseline="0" dirty="0">
              <a:ln>
                <a:noFill/>
              </a:ln>
              <a:effectLst/>
              <a:latin typeface="Arial" panose="020B0604020202020204" pitchFamily="34" charset="0"/>
            </a:endParaRPr>
          </a:p>
          <a:p>
            <a:pPr marL="0" lvl="0" indent="0" defTabSz="914400">
              <a:buNone/>
            </a:pPr>
            <a:r>
              <a:rPr lang="en-SI" altLang="en-SI" sz="2000" b="1" dirty="0"/>
              <a:t>c) Fleksibilni načrt</a:t>
            </a:r>
          </a:p>
          <a:p>
            <a:pPr marL="0" lvl="0" indent="0" defTabSz="914400">
              <a:buFontTx/>
              <a:buChar char="•"/>
            </a:pPr>
            <a:r>
              <a:rPr lang="en-SI" altLang="en-SI" sz="2000" dirty="0"/>
              <a:t>ne samo en način gibanja:</a:t>
            </a:r>
          </a:p>
          <a:p>
            <a:pPr marL="457200" lvl="1" indent="0" defTabSz="914400">
              <a:buFontTx/>
              <a:buChar char="•"/>
            </a:pPr>
            <a:r>
              <a:rPr lang="en-SI" altLang="en-SI" sz="2000" dirty="0"/>
              <a:t>fitnes → načrt B: doma, hoja, raztezanje</a:t>
            </a:r>
            <a:endParaRPr kumimoji="0" lang="en-SI" altLang="en-SI" sz="2000" b="1" i="0" u="none" strike="noStrike" cap="none" normalizeH="0" baseline="0" dirty="0">
              <a:ln>
                <a:noFill/>
              </a:ln>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SI" altLang="en-SI" sz="2000" b="1" dirty="0"/>
          </a:p>
          <a:p>
            <a:pPr marL="0" marR="0" lvl="0" indent="0" algn="l" defTabSz="914400" rtl="0" eaLnBrk="0" fontAlgn="base" latinLnBrk="0" hangingPunct="0">
              <a:lnSpc>
                <a:spcPct val="100000"/>
              </a:lnSpc>
              <a:spcBef>
                <a:spcPct val="0"/>
              </a:spcBef>
              <a:spcAft>
                <a:spcPct val="0"/>
              </a:spcAft>
              <a:buClrTx/>
              <a:buSzTx/>
              <a:buFontTx/>
              <a:buNone/>
              <a:tabLst/>
            </a:pPr>
            <a:endParaRPr kumimoji="0" lang="en-SI" altLang="en-SI" sz="2000" b="0" i="0" u="none" strike="noStrike" cap="none" normalizeH="0" baseline="0" dirty="0">
              <a:ln>
                <a:noFill/>
              </a:ln>
              <a:effectLst/>
              <a:latin typeface="Arial" panose="020B0604020202020204" pitchFamily="34" charset="0"/>
            </a:endParaRPr>
          </a:p>
        </p:txBody>
      </p:sp>
      <p:pic>
        <p:nvPicPr>
          <p:cNvPr id="13" name="Audio 12">
            <a:extLst>
              <a:ext uri="{FF2B5EF4-FFF2-40B4-BE49-F238E27FC236}">
                <a16:creationId xmlns:a16="http://schemas.microsoft.com/office/drawing/2014/main" id="{821A6AC9-A239-01E1-4294-71936EB2284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972805997"/>
      </p:ext>
    </p:extLst>
  </p:cSld>
  <p:clrMapOvr>
    <a:masterClrMapping/>
  </p:clrMapOvr>
  <mc:AlternateContent xmlns:mc="http://schemas.openxmlformats.org/markup-compatibility/2006">
    <mc:Choice xmlns:p14="http://schemas.microsoft.com/office/powerpoint/2010/main" Requires="p14">
      <p:transition spd="slow" p14:dur="2000" advTm="63456"/>
    </mc:Choice>
    <mc:Fallback>
      <p:transition spd="slow" advTm="634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E117472-164D-C763-B12F-375C1CEB7CAA}"/>
              </a:ext>
            </a:extLst>
          </p:cNvPr>
          <p:cNvSpPr>
            <a:spLocks noGrp="1"/>
          </p:cNvSpPr>
          <p:nvPr>
            <p:ph type="title"/>
          </p:nvPr>
        </p:nvSpPr>
        <p:spPr/>
        <p:txBody>
          <a:bodyPr/>
          <a:lstStyle/>
          <a:p>
            <a:r>
              <a:rPr lang="en-GB" dirty="0" err="1">
                <a:solidFill>
                  <a:srgbClr val="7030A0"/>
                </a:solidFill>
              </a:rPr>
              <a:t>Strategije</a:t>
            </a:r>
            <a:r>
              <a:rPr lang="en-GB" dirty="0">
                <a:solidFill>
                  <a:srgbClr val="7030A0"/>
                </a:solidFill>
              </a:rPr>
              <a:t> po </a:t>
            </a:r>
            <a:r>
              <a:rPr lang="en-GB" dirty="0" err="1">
                <a:solidFill>
                  <a:srgbClr val="7030A0"/>
                </a:solidFill>
              </a:rPr>
              <a:t>relapsu</a:t>
            </a:r>
            <a:endParaRPr lang="en-SI" dirty="0">
              <a:solidFill>
                <a:srgbClr val="7030A0"/>
              </a:solidFill>
            </a:endParaRPr>
          </a:p>
        </p:txBody>
      </p:sp>
      <p:sp>
        <p:nvSpPr>
          <p:cNvPr id="4" name="Rectangle 1">
            <a:extLst>
              <a:ext uri="{FF2B5EF4-FFF2-40B4-BE49-F238E27FC236}">
                <a16:creationId xmlns:a16="http://schemas.microsoft.com/office/drawing/2014/main" id="{5A5DA441-0E62-A762-9ADD-0E1390CB64F5}"/>
              </a:ext>
            </a:extLst>
          </p:cNvPr>
          <p:cNvSpPr>
            <a:spLocks noGrp="1" noChangeArrowheads="1"/>
          </p:cNvSpPr>
          <p:nvPr>
            <p:ph idx="1"/>
          </p:nvPr>
        </p:nvSpPr>
        <p:spPr bwMode="auto">
          <a:xfrm>
            <a:off x="514865" y="1589855"/>
            <a:ext cx="6239209" cy="4678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SI" altLang="en-SI" sz="2000" b="1" i="0" u="none" strike="noStrike" cap="none" normalizeH="0" baseline="0" dirty="0">
                <a:ln>
                  <a:noFill/>
                </a:ln>
                <a:solidFill>
                  <a:schemeClr val="tx1"/>
                </a:solidFill>
                <a:effectLst/>
                <a:latin typeface="Arial" panose="020B0604020202020204" pitchFamily="34" charset="0"/>
              </a:rPr>
              <a:t>a) Pravilo “naslednje priložnosti”</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SI" altLang="en-SI" sz="2000" b="0" i="0" u="none" strike="noStrike" cap="none" normalizeH="0" baseline="0" dirty="0">
                <a:ln>
                  <a:noFill/>
                </a:ln>
                <a:solidFill>
                  <a:schemeClr val="tx1"/>
                </a:solidFill>
                <a:effectLst/>
                <a:latin typeface="Arial" panose="020B0604020202020204" pitchFamily="34" charset="0"/>
              </a:rPr>
              <a:t>začneš </a:t>
            </a:r>
            <a:r>
              <a:rPr kumimoji="0" lang="en-SI" altLang="en-SI" sz="2000" b="1" i="0" u="none" strike="noStrike" cap="none" normalizeH="0" baseline="0" dirty="0">
                <a:ln>
                  <a:noFill/>
                </a:ln>
                <a:solidFill>
                  <a:schemeClr val="tx1"/>
                </a:solidFill>
                <a:effectLst/>
                <a:latin typeface="Arial" panose="020B0604020202020204" pitchFamily="34" charset="0"/>
              </a:rPr>
              <a:t>takoj, ko je možno</a:t>
            </a:r>
          </a:p>
          <a:p>
            <a:pPr marL="0" marR="0" lvl="0" indent="0" algn="l" defTabSz="914400" rtl="0" eaLnBrk="0" fontAlgn="base" latinLnBrk="0" hangingPunct="0">
              <a:lnSpc>
                <a:spcPct val="100000"/>
              </a:lnSpc>
              <a:spcBef>
                <a:spcPct val="0"/>
              </a:spcBef>
              <a:spcAft>
                <a:spcPct val="0"/>
              </a:spcAft>
              <a:buClrTx/>
              <a:buSzTx/>
              <a:buFontTx/>
              <a:buChar char="•"/>
              <a:tabLst/>
            </a:pPr>
            <a:endParaRPr lang="en-SI" altLang="en-SI" sz="2000" b="1" dirty="0">
              <a:solidFill>
                <a:schemeClr val="tx1"/>
              </a:solidFill>
              <a:latin typeface="Arial" panose="020B0604020202020204" pitchFamily="34" charset="0"/>
            </a:endParaRPr>
          </a:p>
          <a:p>
            <a:pPr marL="0" lvl="0" indent="0" defTabSz="914400" eaLnBrk="0" fontAlgn="base" hangingPunct="0">
              <a:spcBef>
                <a:spcPct val="0"/>
              </a:spcBef>
              <a:spcAft>
                <a:spcPct val="0"/>
              </a:spcAft>
              <a:buNone/>
            </a:pPr>
            <a:r>
              <a:rPr lang="en-SI" altLang="en-SI" sz="2000" b="1" dirty="0">
                <a:solidFill>
                  <a:schemeClr val="tx1"/>
                </a:solidFill>
                <a:latin typeface="Arial" panose="020B0604020202020204" pitchFamily="34" charset="0"/>
              </a:rPr>
              <a:t>b) Zmanjšanje pritiska</a:t>
            </a:r>
          </a:p>
          <a:p>
            <a:pPr marL="0" lvl="0" indent="0" defTabSz="914400" eaLnBrk="0" fontAlgn="base" hangingPunct="0">
              <a:spcBef>
                <a:spcPct val="0"/>
              </a:spcBef>
              <a:spcAft>
                <a:spcPct val="0"/>
              </a:spcAft>
              <a:buNone/>
            </a:pPr>
            <a:r>
              <a:rPr lang="en-SI" altLang="en-SI" sz="2000" dirty="0">
                <a:solidFill>
                  <a:schemeClr val="tx1"/>
                </a:solidFill>
                <a:latin typeface="Arial" panose="020B0604020202020204" pitchFamily="34" charset="0"/>
              </a:rPr>
              <a:t>cilj: ponovno vzpostaviti navado, ne dokazovati forme</a:t>
            </a:r>
          </a:p>
          <a:p>
            <a:pPr marL="0" lvl="0" indent="0" defTabSz="914400" eaLnBrk="0" fontAlgn="base" hangingPunct="0">
              <a:spcBef>
                <a:spcPct val="0"/>
              </a:spcBef>
              <a:spcAft>
                <a:spcPct val="0"/>
              </a:spcAft>
              <a:buNone/>
            </a:pPr>
            <a:endParaRPr lang="en-SI" altLang="en-SI" sz="2000" b="1" dirty="0">
              <a:solidFill>
                <a:schemeClr val="tx1"/>
              </a:solidFill>
              <a:latin typeface="Arial" panose="020B0604020202020204" pitchFamily="34" charset="0"/>
            </a:endParaRPr>
          </a:p>
          <a:p>
            <a:pPr marL="0" lvl="0" indent="0" defTabSz="914400" eaLnBrk="0" fontAlgn="base" hangingPunct="0">
              <a:spcBef>
                <a:spcPct val="0"/>
              </a:spcBef>
              <a:spcAft>
                <a:spcPct val="0"/>
              </a:spcAft>
              <a:buNone/>
            </a:pPr>
            <a:r>
              <a:rPr lang="en-SI" altLang="en-SI" sz="2000" b="1" dirty="0">
                <a:solidFill>
                  <a:schemeClr val="tx1"/>
                </a:solidFill>
                <a:latin typeface="Arial" panose="020B0604020202020204" pitchFamily="34" charset="0"/>
              </a:rPr>
              <a:t>c) Samosočutje (self-compassion)</a:t>
            </a:r>
          </a:p>
          <a:p>
            <a:pPr marL="0" lvl="0" indent="0" defTabSz="914400" eaLnBrk="0" fontAlgn="base" hangingPunct="0">
              <a:spcBef>
                <a:spcPct val="0"/>
              </a:spcBef>
              <a:spcAft>
                <a:spcPct val="0"/>
              </a:spcAft>
              <a:buFontTx/>
              <a:buChar char="•"/>
            </a:pPr>
            <a:r>
              <a:rPr lang="en-SI" altLang="en-SI" sz="2000" dirty="0">
                <a:solidFill>
                  <a:schemeClr val="tx1"/>
                </a:solidFill>
                <a:latin typeface="Arial" panose="020B0604020202020204" pitchFamily="34" charset="0"/>
              </a:rPr>
              <a:t>namesto:</a:t>
            </a:r>
          </a:p>
          <a:p>
            <a:pPr marL="457200" lvl="1" indent="0" defTabSz="914400" eaLnBrk="0" fontAlgn="base" hangingPunct="0">
              <a:spcBef>
                <a:spcPct val="0"/>
              </a:spcBef>
              <a:spcAft>
                <a:spcPct val="0"/>
              </a:spcAft>
              <a:buFontTx/>
              <a:buChar char="•"/>
            </a:pPr>
            <a:r>
              <a:rPr lang="en-SI" altLang="en-SI" sz="2000" dirty="0">
                <a:solidFill>
                  <a:schemeClr val="tx1"/>
                </a:solidFill>
                <a:latin typeface="Arial" panose="020B0604020202020204" pitchFamily="34" charset="0"/>
              </a:rPr>
              <a:t>“len/a sem”</a:t>
            </a:r>
          </a:p>
          <a:p>
            <a:pPr marL="0" lvl="0" indent="0" defTabSz="914400" eaLnBrk="0" fontAlgn="base" hangingPunct="0">
              <a:spcBef>
                <a:spcPct val="0"/>
              </a:spcBef>
              <a:spcAft>
                <a:spcPct val="0"/>
              </a:spcAft>
              <a:buFontTx/>
              <a:buChar char="•"/>
            </a:pPr>
            <a:r>
              <a:rPr lang="en-SI" altLang="en-SI" sz="2000" dirty="0">
                <a:solidFill>
                  <a:schemeClr val="tx1"/>
                </a:solidFill>
                <a:latin typeface="Arial" panose="020B0604020202020204" pitchFamily="34" charset="0"/>
              </a:rPr>
              <a:t>raje:</a:t>
            </a:r>
          </a:p>
          <a:p>
            <a:pPr marL="457200" lvl="1" indent="0" defTabSz="914400" eaLnBrk="0" fontAlgn="base" hangingPunct="0">
              <a:spcBef>
                <a:spcPct val="0"/>
              </a:spcBef>
              <a:spcAft>
                <a:spcPct val="0"/>
              </a:spcAft>
              <a:buFontTx/>
              <a:buChar char="•"/>
            </a:pPr>
            <a:r>
              <a:rPr lang="en-SI" altLang="en-SI" sz="2000" dirty="0">
                <a:solidFill>
                  <a:schemeClr val="tx1"/>
                </a:solidFill>
                <a:latin typeface="Arial" panose="020B0604020202020204" pitchFamily="34" charset="0"/>
              </a:rPr>
              <a:t>“Imel/a sem težko obdobje, zdaj nadaljujem”</a:t>
            </a:r>
          </a:p>
          <a:p>
            <a:pPr marL="0" lvl="0" indent="0" defTabSz="914400" eaLnBrk="0" fontAlgn="base" hangingPunct="0">
              <a:spcBef>
                <a:spcPct val="0"/>
              </a:spcBef>
              <a:spcAft>
                <a:spcPct val="0"/>
              </a:spcAft>
              <a:buNone/>
            </a:pPr>
            <a:r>
              <a:rPr lang="en-SI" altLang="en-SI" sz="2000" dirty="0">
                <a:solidFill>
                  <a:schemeClr val="tx1"/>
                </a:solidFill>
                <a:latin typeface="Arial" panose="020B0604020202020204" pitchFamily="34" charset="0"/>
              </a:rPr>
              <a:t>👉 manj samokritike = več vztrajnosti</a:t>
            </a:r>
          </a:p>
          <a:p>
            <a:pPr marL="0" marR="0" lvl="0" indent="0" algn="l" defTabSz="914400" rtl="0" eaLnBrk="0" fontAlgn="base" latinLnBrk="0" hangingPunct="0">
              <a:lnSpc>
                <a:spcPct val="100000"/>
              </a:lnSpc>
              <a:spcBef>
                <a:spcPct val="0"/>
              </a:spcBef>
              <a:spcAft>
                <a:spcPct val="0"/>
              </a:spcAft>
              <a:buClrTx/>
              <a:buSzTx/>
              <a:buFontTx/>
              <a:buChar char="•"/>
              <a:tabLst/>
            </a:pPr>
            <a:endParaRPr lang="en-SI" altLang="en-SI" sz="2000" b="1" dirty="0">
              <a:solidFill>
                <a:srgbClr val="000000"/>
              </a:solidFill>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SI" altLang="en-SI" sz="2000" b="0" i="0" u="none" strike="noStrike" cap="none" normalizeH="0" baseline="0" dirty="0">
              <a:ln>
                <a:noFill/>
              </a:ln>
              <a:solidFill>
                <a:srgbClr val="000000"/>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SI" altLang="en-SI" sz="1800" b="0" i="0" u="none" strike="noStrike" cap="none" normalizeH="0" baseline="0" dirty="0">
              <a:ln>
                <a:noFill/>
              </a:ln>
              <a:solidFill>
                <a:schemeClr val="tx1"/>
              </a:solidFill>
              <a:effectLst/>
              <a:latin typeface="Arial" panose="020B0604020202020204" pitchFamily="34" charset="0"/>
            </a:endParaRPr>
          </a:p>
        </p:txBody>
      </p:sp>
      <p:sp>
        <p:nvSpPr>
          <p:cNvPr id="8" name="Rectangle 4">
            <a:extLst>
              <a:ext uri="{FF2B5EF4-FFF2-40B4-BE49-F238E27FC236}">
                <a16:creationId xmlns:a16="http://schemas.microsoft.com/office/drawing/2014/main" id="{3139CF35-6F5F-EDEF-EA13-500D7F698A6D}"/>
              </a:ext>
            </a:extLst>
          </p:cNvPr>
          <p:cNvSpPr>
            <a:spLocks noChangeArrowheads="1"/>
          </p:cNvSpPr>
          <p:nvPr/>
        </p:nvSpPr>
        <p:spPr bwMode="auto">
          <a:xfrm>
            <a:off x="9267567" y="1981370"/>
            <a:ext cx="240956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SI" altLang="en-SI" sz="1800" b="0" i="0" u="none" strike="noStrike" cap="none" normalizeH="0" baseline="0" dirty="0">
              <a:ln>
                <a:noFill/>
              </a:ln>
              <a:solidFill>
                <a:srgbClr val="000000"/>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SI" altLang="en-SI" sz="1800" b="0" i="0" u="none" strike="noStrike" cap="none" normalizeH="0" baseline="0" dirty="0">
              <a:ln>
                <a:noFill/>
              </a:ln>
              <a:solidFill>
                <a:schemeClr val="tx1"/>
              </a:solidFill>
              <a:effectLst/>
              <a:latin typeface="Arial" panose="020B0604020202020204" pitchFamily="34" charset="0"/>
            </a:endParaRPr>
          </a:p>
        </p:txBody>
      </p:sp>
      <p:sp>
        <p:nvSpPr>
          <p:cNvPr id="10" name="TextBox 9">
            <a:extLst>
              <a:ext uri="{FF2B5EF4-FFF2-40B4-BE49-F238E27FC236}">
                <a16:creationId xmlns:a16="http://schemas.microsoft.com/office/drawing/2014/main" id="{9E6E3C75-3A17-8077-6FBF-1B9D0B4BEA17}"/>
              </a:ext>
            </a:extLst>
          </p:cNvPr>
          <p:cNvSpPr txBox="1"/>
          <p:nvPr/>
        </p:nvSpPr>
        <p:spPr>
          <a:xfrm>
            <a:off x="7278709" y="4087335"/>
            <a:ext cx="4673943" cy="1631216"/>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SI" altLang="en-SI" sz="2000" b="0" i="0" u="none" strike="noStrike" cap="none" normalizeH="0" baseline="0" dirty="0">
                <a:ln>
                  <a:noFill/>
                </a:ln>
                <a:effectLst/>
                <a:latin typeface="Arial" panose="020B0604020202020204" pitchFamily="34" charset="0"/>
              </a:rPr>
              <a:t>Namesto:</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SI" altLang="en-SI" sz="2000" b="0" i="0" u="none" strike="noStrike" cap="none" normalizeH="0" baseline="0" dirty="0">
                <a:ln>
                  <a:noFill/>
                </a:ln>
                <a:effectLst/>
                <a:latin typeface="Arial" panose="020B0604020202020204" pitchFamily="34" charset="0"/>
              </a:rPr>
              <a:t>“Koliko dni sem izpustil/a”</a:t>
            </a:r>
          </a:p>
          <a:p>
            <a:pPr marL="0" marR="0" lvl="0" indent="0" algn="l" defTabSz="914400" rtl="0" eaLnBrk="0" fontAlgn="base" latinLnBrk="0" hangingPunct="0">
              <a:lnSpc>
                <a:spcPct val="100000"/>
              </a:lnSpc>
              <a:spcBef>
                <a:spcPct val="0"/>
              </a:spcBef>
              <a:spcAft>
                <a:spcPct val="0"/>
              </a:spcAft>
              <a:buClrTx/>
              <a:buSzTx/>
              <a:buFontTx/>
              <a:buNone/>
              <a:tabLst/>
            </a:pPr>
            <a:r>
              <a:rPr kumimoji="0" lang="en-SI" altLang="en-SI" sz="2000" b="0" i="0" u="none" strike="noStrike" cap="none" normalizeH="0" baseline="0" dirty="0">
                <a:ln>
                  <a:noFill/>
                </a:ln>
                <a:effectLst/>
                <a:latin typeface="Arial" panose="020B0604020202020204" pitchFamily="34" charset="0"/>
              </a:rPr>
              <a:t>meri:</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SI" altLang="en-SI" sz="2000" b="0" i="0" u="none" strike="noStrike" cap="none" normalizeH="0" baseline="0" dirty="0">
                <a:ln>
                  <a:noFill/>
                </a:ln>
                <a:effectLst/>
                <a:latin typeface="Arial" panose="020B0604020202020204" pitchFamily="34" charset="0"/>
              </a:rPr>
              <a:t>“Koliko časa sem potreboval/a, da sem se vrnil/a</a:t>
            </a:r>
            <a:endParaRPr lang="en-SI" sz="2000" dirty="0"/>
          </a:p>
        </p:txBody>
      </p:sp>
      <p:pic>
        <p:nvPicPr>
          <p:cNvPr id="12" name="Audio 11">
            <a:extLst>
              <a:ext uri="{FF2B5EF4-FFF2-40B4-BE49-F238E27FC236}">
                <a16:creationId xmlns:a16="http://schemas.microsoft.com/office/drawing/2014/main" id="{1BE1B0E9-89A9-422C-257C-EDAE27D6946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139847726"/>
      </p:ext>
    </p:extLst>
  </p:cSld>
  <p:clrMapOvr>
    <a:masterClrMapping/>
  </p:clrMapOvr>
  <mc:AlternateContent xmlns:mc="http://schemas.openxmlformats.org/markup-compatibility/2006">
    <mc:Choice xmlns:p14="http://schemas.microsoft.com/office/powerpoint/2010/main" Requires="p14">
      <p:transition spd="slow" p14:dur="2000" advTm="59744"/>
    </mc:Choice>
    <mc:Fallback>
      <p:transition spd="slow" advTm="597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447EB4D6-0CE0-40F9-5FA1-AC848920336B}"/>
              </a:ext>
            </a:extLst>
          </p:cNvPr>
          <p:cNvSpPr>
            <a:spLocks noGrp="1" noChangeArrowheads="1"/>
          </p:cNvSpPr>
          <p:nvPr>
            <p:ph idx="1"/>
          </p:nvPr>
        </p:nvSpPr>
        <p:spPr bwMode="auto">
          <a:xfrm>
            <a:off x="631726" y="759509"/>
            <a:ext cx="5126522" cy="5016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SI" altLang="en-SI" sz="2000" b="1" dirty="0">
                <a:solidFill>
                  <a:schemeClr val="tx1"/>
                </a:solidFill>
                <a:latin typeface="Arial" panose="020B0604020202020204" pitchFamily="34" charset="0"/>
              </a:rPr>
              <a:t>K</a:t>
            </a:r>
            <a:r>
              <a:rPr kumimoji="0" lang="en-SI" altLang="en-SI" sz="2000" b="1" i="0" u="none" strike="noStrike" cap="none" normalizeH="0" baseline="0" dirty="0">
                <a:ln>
                  <a:noFill/>
                </a:ln>
                <a:solidFill>
                  <a:schemeClr val="tx1"/>
                </a:solidFill>
                <a:effectLst/>
                <a:latin typeface="Arial" panose="020B0604020202020204" pitchFamily="34" charset="0"/>
              </a:rPr>
              <a:t>onkretno:</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SI" altLang="en-SI" sz="2000" b="1" i="0" u="none" strike="noStrike" cap="none" normalizeH="0" baseline="0" dirty="0">
              <a:ln>
                <a:noFill/>
              </a:ln>
              <a:solidFill>
                <a:schemeClr val="tx1"/>
              </a:solidFill>
              <a:effectLst/>
              <a:latin typeface="Arial" panose="020B0604020202020204" pitchFamily="34" charset="0"/>
            </a:endParaRPr>
          </a:p>
          <a:p>
            <a:pPr marL="0" lvl="0" indent="0" defTabSz="914400" eaLnBrk="0" fontAlgn="base" hangingPunct="0">
              <a:spcBef>
                <a:spcPct val="0"/>
              </a:spcBef>
              <a:spcAft>
                <a:spcPct val="0"/>
              </a:spcAft>
              <a:buNone/>
            </a:pPr>
            <a:r>
              <a:rPr lang="en-SI" altLang="en-SI" sz="2000" b="1" dirty="0">
                <a:solidFill>
                  <a:schemeClr val="tx1"/>
                </a:solidFill>
                <a:latin typeface="Arial" panose="020B0604020202020204" pitchFamily="34" charset="0"/>
              </a:rPr>
              <a:t>Moj cilj</a:t>
            </a:r>
          </a:p>
          <a:p>
            <a:pPr marL="0" lvl="0" indent="0" defTabSz="914400" eaLnBrk="0" fontAlgn="base" hangingPunct="0">
              <a:spcBef>
                <a:spcPct val="0"/>
              </a:spcBef>
              <a:spcAft>
                <a:spcPct val="0"/>
              </a:spcAft>
              <a:buNone/>
            </a:pPr>
            <a:r>
              <a:rPr lang="en-SI" altLang="en-SI" sz="2000" dirty="0">
                <a:solidFill>
                  <a:schemeClr val="tx1"/>
                </a:solidFill>
                <a:latin typeface="Arial" panose="020B0604020202020204" pitchFamily="34" charset="0"/>
              </a:rPr>
              <a:t>→ __________________________</a:t>
            </a:r>
            <a:endParaRPr lang="en-SI" altLang="en-SI" sz="2000" b="1" dirty="0">
              <a:solidFill>
                <a:schemeClr val="tx1"/>
              </a:solidFill>
              <a:latin typeface="Arial" panose="020B0604020202020204" pitchFamily="34" charset="0"/>
            </a:endParaRPr>
          </a:p>
          <a:p>
            <a:pPr marL="0" lvl="0" indent="0" defTabSz="914400" eaLnBrk="0" fontAlgn="base" hangingPunct="0">
              <a:spcBef>
                <a:spcPct val="0"/>
              </a:spcBef>
              <a:spcAft>
                <a:spcPct val="0"/>
              </a:spcAft>
              <a:buNone/>
            </a:pPr>
            <a:r>
              <a:rPr lang="en-SI" altLang="en-SI" sz="2000" b="1" dirty="0">
                <a:solidFill>
                  <a:schemeClr val="tx1"/>
                </a:solidFill>
                <a:latin typeface="Arial" panose="020B0604020202020204" pitchFamily="34" charset="0"/>
              </a:rPr>
              <a:t>Zakaj mi je to pomembno</a:t>
            </a:r>
          </a:p>
          <a:p>
            <a:pPr marL="0" lvl="0" indent="0" defTabSz="914400" eaLnBrk="0" fontAlgn="base" hangingPunct="0">
              <a:spcBef>
                <a:spcPct val="0"/>
              </a:spcBef>
              <a:spcAft>
                <a:spcPct val="0"/>
              </a:spcAft>
              <a:buNone/>
            </a:pPr>
            <a:r>
              <a:rPr lang="en-SI" altLang="en-SI" sz="2000" dirty="0">
                <a:solidFill>
                  <a:schemeClr val="tx1"/>
                </a:solidFill>
                <a:latin typeface="Arial" panose="020B0604020202020204" pitchFamily="34" charset="0"/>
              </a:rPr>
              <a:t>→ __________________________</a:t>
            </a:r>
            <a:endParaRPr lang="en-SI" altLang="en-SI" sz="2000" b="1" dirty="0">
              <a:solidFill>
                <a:schemeClr val="tx1"/>
              </a:solidFill>
              <a:latin typeface="Arial" panose="020B0604020202020204" pitchFamily="34" charset="0"/>
            </a:endParaRPr>
          </a:p>
          <a:p>
            <a:pPr marL="0" lvl="0" indent="0" defTabSz="914400" eaLnBrk="0" fontAlgn="base" hangingPunct="0">
              <a:spcBef>
                <a:spcPct val="0"/>
              </a:spcBef>
              <a:spcAft>
                <a:spcPct val="0"/>
              </a:spcAft>
              <a:buNone/>
            </a:pPr>
            <a:r>
              <a:rPr lang="en-SI" altLang="en-SI" sz="2000" b="1" dirty="0">
                <a:solidFill>
                  <a:schemeClr val="tx1"/>
                </a:solidFill>
                <a:latin typeface="Arial" panose="020B0604020202020204" pitchFamily="34" charset="0"/>
              </a:rPr>
              <a:t>Moj plan (kdaj, kje, kako)</a:t>
            </a:r>
          </a:p>
          <a:p>
            <a:pPr marL="0" lvl="0" indent="0" defTabSz="914400" eaLnBrk="0" fontAlgn="base" hangingPunct="0">
              <a:spcBef>
                <a:spcPct val="0"/>
              </a:spcBef>
              <a:spcAft>
                <a:spcPct val="0"/>
              </a:spcAft>
              <a:buNone/>
            </a:pPr>
            <a:r>
              <a:rPr lang="en-SI" altLang="en-SI" sz="2000" dirty="0">
                <a:solidFill>
                  <a:schemeClr val="tx1"/>
                </a:solidFill>
                <a:latin typeface="Arial" panose="020B0604020202020204" pitchFamily="34" charset="0"/>
              </a:rPr>
              <a:t>→ __________________________</a:t>
            </a:r>
            <a:endParaRPr lang="en-SI" altLang="en-SI" sz="2000" b="1" dirty="0">
              <a:solidFill>
                <a:schemeClr val="tx1"/>
              </a:solidFill>
              <a:latin typeface="Arial" panose="020B0604020202020204" pitchFamily="34" charset="0"/>
            </a:endParaRPr>
          </a:p>
          <a:p>
            <a:pPr marL="0" lvl="0" indent="0" defTabSz="914400" eaLnBrk="0" fontAlgn="base" hangingPunct="0">
              <a:spcBef>
                <a:spcPct val="0"/>
              </a:spcBef>
              <a:spcAft>
                <a:spcPct val="0"/>
              </a:spcAft>
              <a:buNone/>
            </a:pPr>
            <a:r>
              <a:rPr lang="en-SI" altLang="en-SI" sz="2000" b="1" dirty="0">
                <a:solidFill>
                  <a:schemeClr val="tx1"/>
                </a:solidFill>
                <a:latin typeface="Arial" panose="020B0604020202020204" pitchFamily="34" charset="0"/>
              </a:rPr>
              <a:t>Moj minimalni cilj</a:t>
            </a:r>
          </a:p>
          <a:p>
            <a:pPr marL="0" lvl="0" indent="0" defTabSz="914400" eaLnBrk="0" fontAlgn="base" hangingPunct="0">
              <a:spcBef>
                <a:spcPct val="0"/>
              </a:spcBef>
              <a:spcAft>
                <a:spcPct val="0"/>
              </a:spcAft>
              <a:buNone/>
            </a:pPr>
            <a:r>
              <a:rPr lang="en-SI" altLang="en-SI" sz="2000" dirty="0">
                <a:solidFill>
                  <a:schemeClr val="tx1"/>
                </a:solidFill>
                <a:latin typeface="Arial" panose="020B0604020202020204" pitchFamily="34" charset="0"/>
              </a:rPr>
              <a:t>→ __________________________</a:t>
            </a:r>
            <a:endParaRPr lang="en-SI" altLang="en-SI" sz="2000" b="1" dirty="0">
              <a:solidFill>
                <a:schemeClr val="tx1"/>
              </a:solidFill>
              <a:latin typeface="Arial" panose="020B0604020202020204" pitchFamily="34" charset="0"/>
            </a:endParaRPr>
          </a:p>
          <a:p>
            <a:pPr marL="0" lvl="0" indent="0" defTabSz="914400" eaLnBrk="0" fontAlgn="base" hangingPunct="0">
              <a:spcBef>
                <a:spcPct val="0"/>
              </a:spcBef>
              <a:spcAft>
                <a:spcPct val="0"/>
              </a:spcAft>
              <a:buNone/>
            </a:pPr>
            <a:r>
              <a:rPr lang="en-SI" altLang="en-SI" sz="2000" b="1" dirty="0">
                <a:solidFill>
                  <a:schemeClr val="tx1"/>
                </a:solidFill>
                <a:latin typeface="Arial" panose="020B0604020202020204" pitchFamily="34" charset="0"/>
              </a:rPr>
              <a:t>Moj plan za ovire</a:t>
            </a:r>
          </a:p>
          <a:p>
            <a:pPr marL="0" lvl="0" indent="0" defTabSz="914400" eaLnBrk="0" fontAlgn="base" hangingPunct="0">
              <a:spcBef>
                <a:spcPct val="0"/>
              </a:spcBef>
              <a:spcAft>
                <a:spcPct val="0"/>
              </a:spcAft>
              <a:buNone/>
            </a:pPr>
            <a:r>
              <a:rPr lang="en-SI" altLang="en-SI" sz="2000" dirty="0">
                <a:solidFill>
                  <a:schemeClr val="tx1"/>
                </a:solidFill>
                <a:latin typeface="Arial" panose="020B0604020202020204" pitchFamily="34" charset="0"/>
              </a:rPr>
              <a:t>→ Če ________, potem ________</a:t>
            </a:r>
            <a:endParaRPr lang="en-SI" altLang="en-SI" sz="2000" b="1" dirty="0">
              <a:solidFill>
                <a:schemeClr val="tx1"/>
              </a:solidFill>
              <a:latin typeface="Arial" panose="020B0604020202020204" pitchFamily="34" charset="0"/>
            </a:endParaRPr>
          </a:p>
          <a:p>
            <a:pPr marL="0" lvl="0" indent="0" defTabSz="914400" eaLnBrk="0" fontAlgn="base" hangingPunct="0">
              <a:spcBef>
                <a:spcPct val="0"/>
              </a:spcBef>
              <a:spcAft>
                <a:spcPct val="0"/>
              </a:spcAft>
              <a:buNone/>
            </a:pPr>
            <a:r>
              <a:rPr lang="en-SI" altLang="en-SI" sz="2000" b="1" dirty="0">
                <a:solidFill>
                  <a:schemeClr val="tx1"/>
                </a:solidFill>
                <a:latin typeface="Arial" panose="020B0604020202020204" pitchFamily="34" charset="0"/>
              </a:rPr>
              <a:t>Tedenski pregled</a:t>
            </a:r>
          </a:p>
          <a:p>
            <a:pPr marL="0" lvl="0" indent="0" defTabSz="914400" eaLnBrk="0" fontAlgn="base" hangingPunct="0">
              <a:spcBef>
                <a:spcPct val="0"/>
              </a:spcBef>
              <a:spcAft>
                <a:spcPct val="0"/>
              </a:spcAft>
              <a:buNone/>
            </a:pPr>
            <a:r>
              <a:rPr lang="en-SI" altLang="en-SI" sz="2000" dirty="0">
                <a:solidFill>
                  <a:schemeClr val="tx1"/>
                </a:solidFill>
                <a:latin typeface="Arial" panose="020B0604020202020204" pitchFamily="34" charset="0"/>
              </a:rPr>
              <a:t>→ Kaj je delovalo: ________</a:t>
            </a:r>
            <a:br>
              <a:rPr lang="en-SI" altLang="en-SI" sz="2000" dirty="0">
                <a:solidFill>
                  <a:schemeClr val="tx1"/>
                </a:solidFill>
                <a:latin typeface="Arial" panose="020B0604020202020204" pitchFamily="34" charset="0"/>
              </a:rPr>
            </a:br>
            <a:r>
              <a:rPr lang="en-SI" altLang="en-SI" sz="2000" dirty="0">
                <a:solidFill>
                  <a:schemeClr val="tx1"/>
                </a:solidFill>
                <a:latin typeface="Arial" panose="020B0604020202020204" pitchFamily="34" charset="0"/>
              </a:rPr>
              <a:t>→ Kaj prilagodim: ________</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SI" altLang="en-SI" sz="2000" b="0" i="0" u="none" strike="noStrike" cap="none" normalizeH="0" baseline="0" dirty="0">
              <a:ln>
                <a:noFill/>
              </a:ln>
              <a:solidFill>
                <a:schemeClr val="tx1"/>
              </a:solidFill>
              <a:effectLst/>
              <a:latin typeface="Arial" panose="020B0604020202020204" pitchFamily="34" charset="0"/>
            </a:endParaRPr>
          </a:p>
        </p:txBody>
      </p:sp>
      <p:sp>
        <p:nvSpPr>
          <p:cNvPr id="6" name="TextBox 5">
            <a:extLst>
              <a:ext uri="{FF2B5EF4-FFF2-40B4-BE49-F238E27FC236}">
                <a16:creationId xmlns:a16="http://schemas.microsoft.com/office/drawing/2014/main" id="{E3AA5FEE-0D3B-ADFB-6877-545F16B2D138}"/>
              </a:ext>
            </a:extLst>
          </p:cNvPr>
          <p:cNvSpPr txBox="1"/>
          <p:nvPr/>
        </p:nvSpPr>
        <p:spPr>
          <a:xfrm>
            <a:off x="7017106" y="1841157"/>
            <a:ext cx="3950043" cy="1908215"/>
          </a:xfrm>
          <a:prstGeom prst="rect">
            <a:avLst/>
          </a:prstGeom>
          <a:noFill/>
        </p:spPr>
        <p:txBody>
          <a:bodyPr wrap="square" rtlCol="0">
            <a:spAutoFit/>
          </a:bodyPr>
          <a:lstStyle/>
          <a:p>
            <a:pPr lvl="0" defTabSz="914400" eaLnBrk="0" fontAlgn="base" hangingPunct="0">
              <a:spcBef>
                <a:spcPct val="0"/>
              </a:spcBef>
              <a:spcAft>
                <a:spcPct val="0"/>
              </a:spcAft>
              <a:buFontTx/>
              <a:buAutoNum type="arabicPeriod"/>
            </a:pPr>
            <a:r>
              <a:rPr lang="en-SI" altLang="en-SI" sz="2000" dirty="0">
                <a:latin typeface="Arial" panose="020B0604020202020204" pitchFamily="34" charset="0"/>
              </a:rPr>
              <a:t>Moj največji “blokator” = ______</a:t>
            </a:r>
          </a:p>
          <a:p>
            <a:pPr lvl="0" defTabSz="914400" eaLnBrk="0" fontAlgn="base" hangingPunct="0">
              <a:spcBef>
                <a:spcPct val="0"/>
              </a:spcBef>
              <a:spcAft>
                <a:spcPct val="0"/>
              </a:spcAft>
              <a:buFontTx/>
              <a:buAutoNum type="arabicPeriod" startAt="2"/>
            </a:pPr>
            <a:r>
              <a:rPr lang="en-SI" altLang="en-SI" sz="2000" dirty="0">
                <a:latin typeface="Arial" panose="020B0604020202020204" pitchFamily="34" charset="0"/>
              </a:rPr>
              <a:t>Moj najmanjši možen korak = ______</a:t>
            </a:r>
          </a:p>
          <a:p>
            <a:pPr lvl="0" defTabSz="914400" eaLnBrk="0" fontAlgn="base" hangingPunct="0">
              <a:spcBef>
                <a:spcPct val="0"/>
              </a:spcBef>
              <a:spcAft>
                <a:spcPct val="0"/>
              </a:spcAft>
              <a:buFontTx/>
              <a:buAutoNum type="arabicPeriod" startAt="3"/>
            </a:pPr>
            <a:r>
              <a:rPr lang="en-SI" altLang="en-SI" sz="2000" dirty="0">
                <a:latin typeface="Arial" panose="020B0604020202020204" pitchFamily="34" charset="0"/>
              </a:rPr>
              <a:t>Kdaj začnem = ______</a:t>
            </a:r>
          </a:p>
          <a:p>
            <a:endParaRPr lang="en-SI" dirty="0"/>
          </a:p>
        </p:txBody>
      </p:sp>
      <p:pic>
        <p:nvPicPr>
          <p:cNvPr id="8" name="Audio 7">
            <a:extLst>
              <a:ext uri="{FF2B5EF4-FFF2-40B4-BE49-F238E27FC236}">
                <a16:creationId xmlns:a16="http://schemas.microsoft.com/office/drawing/2014/main" id="{41EDF4C7-6B9D-CFCB-2503-DD48B0413EF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55978611"/>
      </p:ext>
    </p:extLst>
  </p:cSld>
  <p:clrMapOvr>
    <a:masterClrMapping/>
  </p:clrMapOvr>
  <mc:AlternateContent xmlns:mc="http://schemas.openxmlformats.org/markup-compatibility/2006">
    <mc:Choice xmlns:p14="http://schemas.microsoft.com/office/powerpoint/2010/main" Requires="p14">
      <p:transition spd="slow" p14:dur="2000" advTm="55402"/>
    </mc:Choice>
    <mc:Fallback>
      <p:transition spd="slow" advTm="554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E1259-8819-EE0A-4789-03A58054AE32}"/>
              </a:ext>
            </a:extLst>
          </p:cNvPr>
          <p:cNvSpPr>
            <a:spLocks noGrp="1"/>
          </p:cNvSpPr>
          <p:nvPr>
            <p:ph type="title"/>
          </p:nvPr>
        </p:nvSpPr>
        <p:spPr/>
        <p:txBody>
          <a:bodyPr/>
          <a:lstStyle/>
          <a:p>
            <a:r>
              <a:rPr lang="en-SI" dirty="0"/>
              <a:t>Hvala za pozornost!</a:t>
            </a:r>
          </a:p>
        </p:txBody>
      </p:sp>
      <p:pic>
        <p:nvPicPr>
          <p:cNvPr id="4" name="Audio 3">
            <a:extLst>
              <a:ext uri="{FF2B5EF4-FFF2-40B4-BE49-F238E27FC236}">
                <a16:creationId xmlns:a16="http://schemas.microsoft.com/office/drawing/2014/main" id="{E9CC0503-B4D1-223F-0D6C-0913F2C8873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4017465232"/>
      </p:ext>
    </p:extLst>
  </p:cSld>
  <p:clrMapOvr>
    <a:masterClrMapping/>
  </p:clrMapOvr>
  <mc:AlternateContent xmlns:mc="http://schemas.openxmlformats.org/markup-compatibility/2006">
    <mc:Choice xmlns:p14="http://schemas.microsoft.com/office/powerpoint/2010/main" Requires="p14">
      <p:transition spd="slow" p14:dur="2000" advTm="16394"/>
    </mc:Choice>
    <mc:Fallback>
      <p:transition spd="slow" advTm="163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052AED9-0F72-BEAE-F021-A3EBA265669F}"/>
              </a:ext>
            </a:extLst>
          </p:cNvPr>
          <p:cNvSpPr>
            <a:spLocks noGrp="1"/>
          </p:cNvSpPr>
          <p:nvPr>
            <p:ph idx="1"/>
          </p:nvPr>
        </p:nvSpPr>
        <p:spPr/>
        <p:txBody>
          <a:bodyPr>
            <a:normAutofit fontScale="92500" lnSpcReduction="20000"/>
          </a:bodyPr>
          <a:lstStyle/>
          <a:p>
            <a:pPr>
              <a:buAutoNum type="arabicPeriod"/>
            </a:pPr>
            <a:r>
              <a:rPr lang="en-SI" sz="2400" dirty="0"/>
              <a:t>Zdravstveni razlogi</a:t>
            </a:r>
          </a:p>
          <a:p>
            <a:pPr marL="0" indent="0">
              <a:buNone/>
            </a:pPr>
            <a:r>
              <a:rPr lang="en-SI" sz="2400" dirty="0"/>
              <a:t>		+ zunanja motivacija</a:t>
            </a:r>
          </a:p>
          <a:p>
            <a:pPr marL="0" indent="0">
              <a:buNone/>
            </a:pPr>
            <a:endParaRPr lang="en-SI" sz="2400" dirty="0"/>
          </a:p>
          <a:p>
            <a:pPr>
              <a:buAutoNum type="arabicPeriod"/>
            </a:pPr>
            <a:endParaRPr lang="en-SI" sz="2400" dirty="0"/>
          </a:p>
          <a:p>
            <a:pPr marL="0" indent="0">
              <a:buNone/>
            </a:pPr>
            <a:r>
              <a:rPr lang="en-SI" sz="2400" dirty="0"/>
              <a:t>2. Psihološki dejavniki</a:t>
            </a:r>
          </a:p>
          <a:p>
            <a:pPr marL="0" indent="0">
              <a:buNone/>
            </a:pPr>
            <a:endParaRPr lang="en-SI" sz="2400" dirty="0"/>
          </a:p>
          <a:p>
            <a:pPr marL="0" indent="0">
              <a:buNone/>
            </a:pPr>
            <a:r>
              <a:rPr lang="en-SI" sz="2400" dirty="0"/>
              <a:t>		+ življenski prehodi</a:t>
            </a:r>
          </a:p>
          <a:p>
            <a:pPr marL="0" indent="0">
              <a:buNone/>
            </a:pPr>
            <a:endParaRPr lang="en-SI" sz="2400" dirty="0"/>
          </a:p>
          <a:p>
            <a:pPr marL="0" indent="0">
              <a:buNone/>
            </a:pPr>
            <a:r>
              <a:rPr lang="en-SI" sz="2400" dirty="0"/>
              <a:t>3. Socialni dejavniki</a:t>
            </a:r>
          </a:p>
          <a:p>
            <a:pPr marL="0" indent="0">
              <a:buNone/>
            </a:pPr>
            <a:endParaRPr lang="en-SI" sz="2400" dirty="0"/>
          </a:p>
          <a:p>
            <a:pPr marL="0" indent="0">
              <a:buNone/>
            </a:pPr>
            <a:r>
              <a:rPr lang="en-SI" sz="2400" dirty="0"/>
              <a:t>4. Okoljski dejavniki</a:t>
            </a:r>
          </a:p>
          <a:p>
            <a:pPr marL="914400" lvl="2" indent="0">
              <a:buNone/>
            </a:pPr>
            <a:endParaRPr lang="en-SI" dirty="0"/>
          </a:p>
          <a:p>
            <a:pPr marL="914400" lvl="2" indent="0">
              <a:buNone/>
            </a:pPr>
            <a:endParaRPr lang="en-SI" dirty="0"/>
          </a:p>
          <a:p>
            <a:pPr marL="914400" lvl="2" indent="0">
              <a:buNone/>
            </a:pPr>
            <a:endParaRPr lang="en-SI" dirty="0"/>
          </a:p>
        </p:txBody>
      </p:sp>
      <p:sp>
        <p:nvSpPr>
          <p:cNvPr id="3" name="Title 2">
            <a:extLst>
              <a:ext uri="{FF2B5EF4-FFF2-40B4-BE49-F238E27FC236}">
                <a16:creationId xmlns:a16="http://schemas.microsoft.com/office/drawing/2014/main" id="{34570C0C-2EAD-D26E-BB47-4682AEAF695B}"/>
              </a:ext>
            </a:extLst>
          </p:cNvPr>
          <p:cNvSpPr>
            <a:spLocks noGrp="1"/>
          </p:cNvSpPr>
          <p:nvPr>
            <p:ph type="title"/>
          </p:nvPr>
        </p:nvSpPr>
        <p:spPr/>
        <p:txBody>
          <a:bodyPr>
            <a:normAutofit/>
          </a:bodyPr>
          <a:lstStyle/>
          <a:p>
            <a:r>
              <a:rPr lang="en-SI" sz="2800" b="1" dirty="0">
                <a:effectLst/>
                <a:latin typeface="Calibri" panose="020F0502020204030204" pitchFamily="34" charset="0"/>
                <a:ea typeface="Times New Roman" panose="02020603050405020304" pitchFamily="18" charset="0"/>
              </a:rPr>
              <a:t>Generacija srednjih let (približno 35-65 let)</a:t>
            </a:r>
            <a:endParaRPr lang="en-SI" sz="2800" dirty="0"/>
          </a:p>
        </p:txBody>
      </p:sp>
      <p:pic>
        <p:nvPicPr>
          <p:cNvPr id="5" name="Audio 4">
            <a:extLst>
              <a:ext uri="{FF2B5EF4-FFF2-40B4-BE49-F238E27FC236}">
                <a16:creationId xmlns:a16="http://schemas.microsoft.com/office/drawing/2014/main" id="{3A9C8F1E-6277-8935-3EFE-86C1C1006CF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737333594"/>
      </p:ext>
    </p:extLst>
  </p:cSld>
  <p:clrMapOvr>
    <a:masterClrMapping/>
  </p:clrMapOvr>
  <mc:AlternateContent xmlns:mc="http://schemas.openxmlformats.org/markup-compatibility/2006">
    <mc:Choice xmlns:p14="http://schemas.microsoft.com/office/powerpoint/2010/main" Requires="p14">
      <p:transition spd="slow" p14:dur="2000" advTm="186102"/>
    </mc:Choice>
    <mc:Fallback>
      <p:transition spd="slow" advTm="1861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D2B40A8-C14F-2A6C-22BD-614E01A790EA}"/>
              </a:ext>
            </a:extLst>
          </p:cNvPr>
          <p:cNvSpPr>
            <a:spLocks noGrp="1"/>
          </p:cNvSpPr>
          <p:nvPr>
            <p:ph idx="1"/>
          </p:nvPr>
        </p:nvSpPr>
        <p:spPr/>
        <p:txBody>
          <a:bodyPr>
            <a:normAutofit/>
          </a:bodyPr>
          <a:lstStyle/>
          <a:p>
            <a:r>
              <a:rPr lang="en-SI" sz="2400" b="0" kern="0" dirty="0">
                <a:solidFill>
                  <a:schemeClr val="tx1"/>
                </a:solidFill>
                <a:effectLst/>
                <a:latin typeface="Calibri" panose="020F0502020204030204" pitchFamily="34" charset="0"/>
                <a:ea typeface="Times New Roman" panose="02020603050405020304" pitchFamily="18" charset="0"/>
              </a:rPr>
              <a:t>Videz in telesna samopodoba</a:t>
            </a:r>
            <a:r>
              <a:rPr lang="en-SI" sz="2400" dirty="0">
                <a:solidFill>
                  <a:schemeClr val="tx1"/>
                </a:solidFill>
                <a:effectLst/>
              </a:rPr>
              <a:t> </a:t>
            </a:r>
          </a:p>
          <a:p>
            <a:r>
              <a:rPr lang="en-SI" sz="2400" b="0" kern="0" dirty="0">
                <a:solidFill>
                  <a:schemeClr val="tx1"/>
                </a:solidFill>
                <a:effectLst/>
                <a:latin typeface="Calibri" panose="020F0502020204030204" pitchFamily="34" charset="0"/>
                <a:ea typeface="Times New Roman" panose="02020603050405020304" pitchFamily="18" charset="0"/>
              </a:rPr>
              <a:t>Psihično počutje in duševno zdravje</a:t>
            </a:r>
            <a:r>
              <a:rPr lang="en-SI" sz="2400" dirty="0">
                <a:solidFill>
                  <a:schemeClr val="tx1"/>
                </a:solidFill>
                <a:effectLst/>
              </a:rPr>
              <a:t> </a:t>
            </a:r>
            <a:endParaRPr lang="en-SI" sz="2400" dirty="0">
              <a:solidFill>
                <a:schemeClr val="tx1"/>
              </a:solidFill>
            </a:endParaRPr>
          </a:p>
          <a:p>
            <a:r>
              <a:rPr lang="en-SI" sz="2400" b="0" kern="0" dirty="0">
                <a:solidFill>
                  <a:schemeClr val="tx1"/>
                </a:solidFill>
                <a:effectLst/>
                <a:latin typeface="Calibri" panose="020F0502020204030204" pitchFamily="34" charset="0"/>
                <a:ea typeface="Times New Roman" panose="02020603050405020304" pitchFamily="18" charset="0"/>
              </a:rPr>
              <a:t>Družbeni vpliv in vrstniški pritisk</a:t>
            </a:r>
            <a:r>
              <a:rPr lang="en-SI" sz="2400" dirty="0">
                <a:solidFill>
                  <a:schemeClr val="tx1"/>
                </a:solidFill>
                <a:effectLst/>
              </a:rPr>
              <a:t> </a:t>
            </a:r>
          </a:p>
          <a:p>
            <a:r>
              <a:rPr lang="en-SI" sz="2400" b="0" kern="0" dirty="0">
                <a:solidFill>
                  <a:schemeClr val="tx1"/>
                </a:solidFill>
                <a:effectLst/>
                <a:latin typeface="Calibri" panose="020F0502020204030204" pitchFamily="34" charset="0"/>
                <a:ea typeface="Times New Roman" panose="02020603050405020304" pitchFamily="18" charset="0"/>
              </a:rPr>
              <a:t>Zabava, raziskovanje in občutek svobode</a:t>
            </a:r>
            <a:r>
              <a:rPr lang="en-SI" sz="2400" dirty="0">
                <a:solidFill>
                  <a:schemeClr val="tx1"/>
                </a:solidFill>
                <a:effectLst/>
              </a:rPr>
              <a:t> </a:t>
            </a:r>
            <a:endParaRPr lang="en-SI" sz="2400" dirty="0">
              <a:solidFill>
                <a:schemeClr val="tx1"/>
              </a:solidFill>
            </a:endParaRPr>
          </a:p>
          <a:p>
            <a:r>
              <a:rPr lang="en-SI" sz="2400" kern="0" dirty="0">
                <a:solidFill>
                  <a:schemeClr val="tx1"/>
                </a:solidFill>
                <a:effectLst/>
                <a:latin typeface="Calibri" panose="020F0502020204030204" pitchFamily="34" charset="0"/>
                <a:ea typeface="Times New Roman" panose="02020603050405020304" pitchFamily="18" charset="0"/>
              </a:rPr>
              <a:t> </a:t>
            </a:r>
            <a:r>
              <a:rPr lang="en-SI" sz="2400" b="0" kern="0" dirty="0">
                <a:solidFill>
                  <a:schemeClr val="tx1"/>
                </a:solidFill>
                <a:effectLst/>
                <a:latin typeface="Calibri" panose="020F0502020204030204" pitchFamily="34" charset="0"/>
                <a:ea typeface="Times New Roman" panose="02020603050405020304" pitchFamily="18" charset="0"/>
              </a:rPr>
              <a:t>Identiteta in osebna rast</a:t>
            </a:r>
            <a:r>
              <a:rPr lang="en-SI" sz="2400" dirty="0">
                <a:solidFill>
                  <a:schemeClr val="tx1"/>
                </a:solidFill>
                <a:effectLst/>
              </a:rPr>
              <a:t> </a:t>
            </a:r>
          </a:p>
          <a:p>
            <a:r>
              <a:rPr lang="en-SI" sz="2400" kern="0" dirty="0">
                <a:solidFill>
                  <a:schemeClr val="tx1"/>
                </a:solidFill>
                <a:effectLst/>
                <a:latin typeface="Calibri" panose="020F0502020204030204" pitchFamily="34" charset="0"/>
                <a:ea typeface="Times New Roman" panose="02020603050405020304" pitchFamily="18" charset="0"/>
              </a:rPr>
              <a:t> (</a:t>
            </a:r>
            <a:r>
              <a:rPr lang="en-SI" sz="2400" b="0" kern="0" dirty="0">
                <a:solidFill>
                  <a:schemeClr val="tx1"/>
                </a:solidFill>
                <a:effectLst/>
                <a:latin typeface="Calibri" panose="020F0502020204030204" pitchFamily="34" charset="0"/>
                <a:ea typeface="Times New Roman" panose="02020603050405020304" pitchFamily="18" charset="0"/>
              </a:rPr>
              <a:t>Zdravje in preventiva</a:t>
            </a:r>
            <a:r>
              <a:rPr lang="en-SI" sz="2400" dirty="0">
                <a:solidFill>
                  <a:schemeClr val="tx1"/>
                </a:solidFill>
                <a:effectLst/>
              </a:rPr>
              <a:t>)</a:t>
            </a:r>
            <a:endParaRPr lang="en-SI" sz="2400" kern="0" dirty="0">
              <a:solidFill>
                <a:schemeClr val="tx1"/>
              </a:solidFill>
              <a:latin typeface="Calibri" panose="020F0502020204030204" pitchFamily="34" charset="0"/>
            </a:endParaRPr>
          </a:p>
          <a:p>
            <a:r>
              <a:rPr lang="en-SI" sz="2400" kern="0" dirty="0">
                <a:solidFill>
                  <a:schemeClr val="tx1"/>
                </a:solidFill>
                <a:latin typeface="Calibri" panose="020F0502020204030204" pitchFamily="34" charset="0"/>
              </a:rPr>
              <a:t>Dostopnost in praktičnost</a:t>
            </a:r>
            <a:endParaRPr lang="en-SI" sz="2400" dirty="0">
              <a:solidFill>
                <a:schemeClr val="tx1"/>
              </a:solidFill>
            </a:endParaRPr>
          </a:p>
        </p:txBody>
      </p:sp>
      <p:sp>
        <p:nvSpPr>
          <p:cNvPr id="3" name="Title 2">
            <a:extLst>
              <a:ext uri="{FF2B5EF4-FFF2-40B4-BE49-F238E27FC236}">
                <a16:creationId xmlns:a16="http://schemas.microsoft.com/office/drawing/2014/main" id="{30B82A55-B762-DEAC-E89A-B5CDC696C8F2}"/>
              </a:ext>
            </a:extLst>
          </p:cNvPr>
          <p:cNvSpPr>
            <a:spLocks noGrp="1"/>
          </p:cNvSpPr>
          <p:nvPr>
            <p:ph type="title"/>
          </p:nvPr>
        </p:nvSpPr>
        <p:spPr/>
        <p:txBody>
          <a:bodyPr>
            <a:normAutofit/>
          </a:bodyPr>
          <a:lstStyle/>
          <a:p>
            <a:r>
              <a:rPr lang="en-SI" sz="2800" b="1" i="1" dirty="0">
                <a:solidFill>
                  <a:schemeClr val="tx1"/>
                </a:solidFill>
                <a:effectLst/>
                <a:latin typeface="Calibri" panose="020F0502020204030204" pitchFamily="34" charset="0"/>
                <a:ea typeface="Times New Roman" panose="02020603050405020304" pitchFamily="18" charset="0"/>
              </a:rPr>
              <a:t>Generacija mladih (</a:t>
            </a:r>
            <a:r>
              <a:rPr lang="en-SI" sz="2800" b="1" i="0" dirty="0">
                <a:solidFill>
                  <a:schemeClr val="tx1"/>
                </a:solidFill>
                <a:effectLst/>
                <a:latin typeface="Calibri" panose="020F0502020204030204" pitchFamily="34" charset="0"/>
                <a:ea typeface="Times New Roman" panose="02020603050405020304" pitchFamily="18" charset="0"/>
              </a:rPr>
              <a:t>18</a:t>
            </a:r>
            <a:r>
              <a:rPr lang="en-SI" sz="2800" b="1" i="1" dirty="0">
                <a:solidFill>
                  <a:schemeClr val="tx1"/>
                </a:solidFill>
                <a:effectLst/>
                <a:latin typeface="Calibri" panose="020F0502020204030204" pitchFamily="34" charset="0"/>
                <a:ea typeface="Times New Roman" panose="02020603050405020304" pitchFamily="18" charset="0"/>
              </a:rPr>
              <a:t>-3</a:t>
            </a:r>
            <a:r>
              <a:rPr lang="en-SI" sz="2800" b="1" i="0" dirty="0">
                <a:solidFill>
                  <a:schemeClr val="tx1"/>
                </a:solidFill>
                <a:effectLst/>
                <a:latin typeface="Calibri" panose="020F0502020204030204" pitchFamily="34" charset="0"/>
                <a:ea typeface="Times New Roman" panose="02020603050405020304" pitchFamily="18" charset="0"/>
              </a:rPr>
              <a:t>5</a:t>
            </a:r>
            <a:r>
              <a:rPr lang="en-SI" sz="2800" b="1" i="1" dirty="0">
                <a:solidFill>
                  <a:schemeClr val="tx1"/>
                </a:solidFill>
                <a:effectLst/>
                <a:latin typeface="Calibri" panose="020F0502020204030204" pitchFamily="34" charset="0"/>
                <a:ea typeface="Times New Roman" panose="02020603050405020304" pitchFamily="18" charset="0"/>
              </a:rPr>
              <a:t> let)</a:t>
            </a:r>
            <a:endParaRPr lang="en-SI" sz="2800" dirty="0">
              <a:solidFill>
                <a:schemeClr val="tx1"/>
              </a:solidFill>
            </a:endParaRPr>
          </a:p>
        </p:txBody>
      </p:sp>
      <p:pic>
        <p:nvPicPr>
          <p:cNvPr id="5" name="Audio 4">
            <a:extLst>
              <a:ext uri="{FF2B5EF4-FFF2-40B4-BE49-F238E27FC236}">
                <a16:creationId xmlns:a16="http://schemas.microsoft.com/office/drawing/2014/main" id="{0B1D6537-2FF0-E0B1-5955-CCB15D59D45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191764643"/>
      </p:ext>
    </p:extLst>
  </p:cSld>
  <p:clrMapOvr>
    <a:masterClrMapping/>
  </p:clrMapOvr>
  <mc:AlternateContent xmlns:mc="http://schemas.openxmlformats.org/markup-compatibility/2006">
    <mc:Choice xmlns:p14="http://schemas.microsoft.com/office/powerpoint/2010/main" Requires="p14">
      <p:transition spd="slow" p14:dur="2000" advTm="43104"/>
    </mc:Choice>
    <mc:Fallback>
      <p:transition spd="slow" advTm="431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15AC4D9-AD07-469C-A219-F132240B0F5B}"/>
              </a:ext>
            </a:extLst>
          </p:cNvPr>
          <p:cNvSpPr>
            <a:spLocks noGrp="1"/>
          </p:cNvSpPr>
          <p:nvPr>
            <p:ph type="title"/>
          </p:nvPr>
        </p:nvSpPr>
        <p:spPr/>
        <p:txBody>
          <a:bodyPr>
            <a:normAutofit/>
          </a:bodyPr>
          <a:lstStyle/>
          <a:p>
            <a:r>
              <a:rPr lang="en-SI" sz="2800" dirty="0">
                <a:solidFill>
                  <a:srgbClr val="7030A0"/>
                </a:solidFill>
              </a:rPr>
              <a:t>NAJPOGOSTEJŠI VZROKI ZA OPUŠČANJE TELESNE AKTIVNOSTI</a:t>
            </a:r>
          </a:p>
        </p:txBody>
      </p:sp>
      <p:sp>
        <p:nvSpPr>
          <p:cNvPr id="4" name="Rectangle 1">
            <a:extLst>
              <a:ext uri="{FF2B5EF4-FFF2-40B4-BE49-F238E27FC236}">
                <a16:creationId xmlns:a16="http://schemas.microsoft.com/office/drawing/2014/main" id="{5CAD067C-1214-E0A2-785F-738F9486F1C9}"/>
              </a:ext>
            </a:extLst>
          </p:cNvPr>
          <p:cNvSpPr>
            <a:spLocks noGrp="1" noChangeArrowheads="1"/>
          </p:cNvSpPr>
          <p:nvPr>
            <p:ph idx="1"/>
          </p:nvPr>
        </p:nvSpPr>
        <p:spPr bwMode="auto">
          <a:xfrm>
            <a:off x="1976477" y="2163886"/>
            <a:ext cx="6908301" cy="4062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R="0" lvl="0" algn="l" defTabSz="914400" rtl="0" eaLnBrk="0" fontAlgn="base" latinLnBrk="0" hangingPunct="0">
              <a:lnSpc>
                <a:spcPct val="100000"/>
              </a:lnSpc>
              <a:spcBef>
                <a:spcPct val="0"/>
              </a:spcBef>
              <a:spcAft>
                <a:spcPct val="0"/>
              </a:spcAft>
              <a:buClrTx/>
              <a:buSzTx/>
              <a:buFontTx/>
              <a:buAutoNum type="arabicPeriod"/>
              <a:tabLst/>
            </a:pPr>
            <a:r>
              <a:rPr kumimoji="0" lang="en-SI" altLang="en-SI" sz="2400" b="0" i="0" u="none" strike="noStrike" cap="none" normalizeH="0" baseline="0" dirty="0">
                <a:ln>
                  <a:noFill/>
                </a:ln>
                <a:solidFill>
                  <a:schemeClr val="tx1"/>
                </a:solidFill>
                <a:effectLst/>
                <a:latin typeface="-webkit-standard"/>
              </a:rPr>
              <a:t>Pomanjkanje časa (ali občutek pomanjkanja časa)</a:t>
            </a:r>
          </a:p>
          <a:p>
            <a:pPr defTabSz="914400" eaLnBrk="0" fontAlgn="base" hangingPunct="0">
              <a:spcBef>
                <a:spcPct val="0"/>
              </a:spcBef>
              <a:spcAft>
                <a:spcPct val="0"/>
              </a:spcAft>
              <a:buFontTx/>
              <a:buAutoNum type="arabicPeriod"/>
            </a:pPr>
            <a:r>
              <a:rPr lang="en-SI" altLang="en-SI" sz="2400" dirty="0">
                <a:solidFill>
                  <a:schemeClr val="tx1"/>
                </a:solidFill>
                <a:latin typeface="-webkit-standard"/>
              </a:rPr>
              <a:t>Nizka motivacija ali izguba začetnega zagona</a:t>
            </a:r>
          </a:p>
          <a:p>
            <a:pPr defTabSz="914400" eaLnBrk="0" fontAlgn="base" hangingPunct="0">
              <a:spcBef>
                <a:spcPct val="0"/>
              </a:spcBef>
              <a:spcAft>
                <a:spcPct val="0"/>
              </a:spcAft>
              <a:buFontTx/>
              <a:buAutoNum type="arabicPeriod"/>
            </a:pPr>
            <a:r>
              <a:rPr lang="en-SI" altLang="en-SI" sz="2400" dirty="0">
                <a:solidFill>
                  <a:schemeClr val="tx1"/>
                </a:solidFill>
                <a:latin typeface="-webkit-standard"/>
              </a:rPr>
              <a:t>Previsoka pričakovanja in “all-or-nothing” pristop</a:t>
            </a:r>
            <a:endParaRPr lang="en-SI" altLang="en-SI" sz="2400" dirty="0">
              <a:solidFill>
                <a:schemeClr val="tx1"/>
              </a:solidFill>
              <a:latin typeface="Arial" panose="020B0604020202020204" pitchFamily="34" charset="0"/>
            </a:endParaRPr>
          </a:p>
          <a:p>
            <a:pPr defTabSz="914400" eaLnBrk="0" fontAlgn="base" hangingPunct="0">
              <a:spcBef>
                <a:spcPct val="0"/>
              </a:spcBef>
              <a:spcAft>
                <a:spcPct val="0"/>
              </a:spcAft>
              <a:buFontTx/>
              <a:buAutoNum type="arabicPeriod"/>
            </a:pPr>
            <a:r>
              <a:rPr lang="en-SI" altLang="en-SI" sz="2400" dirty="0">
                <a:solidFill>
                  <a:schemeClr val="tx1"/>
                </a:solidFill>
                <a:latin typeface="-webkit-standard"/>
              </a:rPr>
              <a:t>Pomanjkanje takojšnjih rezultatov</a:t>
            </a:r>
          </a:p>
          <a:p>
            <a:pPr defTabSz="914400" eaLnBrk="0" fontAlgn="base" hangingPunct="0">
              <a:spcBef>
                <a:spcPct val="0"/>
              </a:spcBef>
              <a:spcAft>
                <a:spcPct val="0"/>
              </a:spcAft>
              <a:buFontTx/>
              <a:buAutoNum type="arabicPeriod"/>
            </a:pPr>
            <a:r>
              <a:rPr lang="en-SI" altLang="en-SI" sz="2400" dirty="0">
                <a:solidFill>
                  <a:schemeClr val="tx1"/>
                </a:solidFill>
                <a:latin typeface="-webkit-standard"/>
              </a:rPr>
              <a:t>Negativne izkušnje (bolečina, poškodbe, nelagodje)</a:t>
            </a:r>
            <a:endParaRPr lang="en-SI" altLang="en-SI" sz="2400" dirty="0">
              <a:solidFill>
                <a:schemeClr val="tx1"/>
              </a:solidFill>
              <a:latin typeface="Arial" panose="020B0604020202020204" pitchFamily="34" charset="0"/>
            </a:endParaRPr>
          </a:p>
          <a:p>
            <a:pPr defTabSz="914400" eaLnBrk="0" fontAlgn="base" hangingPunct="0">
              <a:spcBef>
                <a:spcPct val="0"/>
              </a:spcBef>
              <a:spcAft>
                <a:spcPct val="0"/>
              </a:spcAft>
              <a:buFontTx/>
              <a:buAutoNum type="arabicPeriod"/>
            </a:pPr>
            <a:r>
              <a:rPr lang="en-SI" altLang="en-SI" sz="2400" dirty="0">
                <a:solidFill>
                  <a:schemeClr val="tx1"/>
                </a:solidFill>
                <a:latin typeface="-webkit-standard"/>
              </a:rPr>
              <a:t>Pomanjkanje samoučinkovitosti</a:t>
            </a:r>
          </a:p>
          <a:p>
            <a:pPr defTabSz="914400" eaLnBrk="0" fontAlgn="base" hangingPunct="0">
              <a:spcBef>
                <a:spcPct val="0"/>
              </a:spcBef>
              <a:spcAft>
                <a:spcPct val="0"/>
              </a:spcAft>
              <a:buFontTx/>
              <a:buAutoNum type="arabicPeriod"/>
            </a:pPr>
            <a:r>
              <a:rPr lang="en-GB" sz="2400" dirty="0" err="1">
                <a:solidFill>
                  <a:schemeClr val="tx1"/>
                </a:solidFill>
              </a:rPr>
              <a:t>Socialni</a:t>
            </a:r>
            <a:r>
              <a:rPr lang="en-GB" sz="2400" dirty="0">
                <a:solidFill>
                  <a:schemeClr val="tx1"/>
                </a:solidFill>
              </a:rPr>
              <a:t> in </a:t>
            </a:r>
            <a:r>
              <a:rPr lang="en-GB" sz="2400" dirty="0" err="1">
                <a:solidFill>
                  <a:schemeClr val="tx1"/>
                </a:solidFill>
              </a:rPr>
              <a:t>okoljski</a:t>
            </a:r>
            <a:r>
              <a:rPr lang="en-GB" sz="2400" dirty="0">
                <a:solidFill>
                  <a:schemeClr val="tx1"/>
                </a:solidFill>
              </a:rPr>
              <a:t> </a:t>
            </a:r>
            <a:r>
              <a:rPr lang="en-GB" sz="2400" dirty="0" err="1">
                <a:solidFill>
                  <a:schemeClr val="tx1"/>
                </a:solidFill>
              </a:rPr>
              <a:t>dejavniki</a:t>
            </a:r>
            <a:endParaRPr lang="en-GB" sz="2400" dirty="0">
              <a:solidFill>
                <a:schemeClr val="tx1"/>
              </a:solidFill>
            </a:endParaRPr>
          </a:p>
          <a:p>
            <a:pPr defTabSz="914400" eaLnBrk="0" fontAlgn="base" hangingPunct="0">
              <a:spcBef>
                <a:spcPct val="0"/>
              </a:spcBef>
              <a:spcAft>
                <a:spcPct val="0"/>
              </a:spcAft>
              <a:buFontTx/>
              <a:buAutoNum type="arabicPeriod"/>
            </a:pPr>
            <a:r>
              <a:rPr lang="en-SI" altLang="en-SI" sz="2400" dirty="0">
                <a:solidFill>
                  <a:schemeClr val="tx1"/>
                </a:solidFill>
                <a:latin typeface="-webkit-standard"/>
              </a:rPr>
              <a:t>Monotonija in dolgčas </a:t>
            </a:r>
          </a:p>
          <a:p>
            <a:pPr defTabSz="914400" eaLnBrk="0" fontAlgn="base" hangingPunct="0">
              <a:spcBef>
                <a:spcPct val="0"/>
              </a:spcBef>
              <a:spcAft>
                <a:spcPct val="0"/>
              </a:spcAft>
              <a:buFontTx/>
              <a:buAutoNum type="arabicPeriod"/>
            </a:pPr>
            <a:r>
              <a:rPr lang="en-SI" altLang="en-SI" sz="2400" dirty="0">
                <a:solidFill>
                  <a:schemeClr val="tx1"/>
                </a:solidFill>
                <a:latin typeface="-webkit-standard"/>
              </a:rPr>
              <a:t>Stres in mentalna izčrpanost</a:t>
            </a:r>
            <a:endParaRPr lang="en-SI" altLang="en-SI" sz="2400" dirty="0">
              <a:solidFill>
                <a:schemeClr val="tx1"/>
              </a:solidFill>
              <a:latin typeface="Arial" panose="020B0604020202020204" pitchFamily="34" charset="0"/>
            </a:endParaRPr>
          </a:p>
          <a:p>
            <a:pPr defTabSz="914400" eaLnBrk="0" fontAlgn="base" hangingPunct="0">
              <a:spcBef>
                <a:spcPct val="0"/>
              </a:spcBef>
              <a:spcAft>
                <a:spcPct val="0"/>
              </a:spcAft>
              <a:buFontTx/>
              <a:buAutoNum type="arabicPeriod"/>
            </a:pPr>
            <a:r>
              <a:rPr lang="en-GB" sz="2400" dirty="0" err="1">
                <a:solidFill>
                  <a:schemeClr val="tx1"/>
                </a:solidFill>
              </a:rPr>
              <a:t>Nejasni</a:t>
            </a:r>
            <a:r>
              <a:rPr lang="en-GB" sz="2400" dirty="0">
                <a:solidFill>
                  <a:schemeClr val="tx1"/>
                </a:solidFill>
              </a:rPr>
              <a:t> </a:t>
            </a:r>
            <a:r>
              <a:rPr lang="en-GB" sz="2400" dirty="0" err="1">
                <a:solidFill>
                  <a:schemeClr val="tx1"/>
                </a:solidFill>
              </a:rPr>
              <a:t>ali</a:t>
            </a:r>
            <a:r>
              <a:rPr lang="en-GB" sz="2400" dirty="0">
                <a:solidFill>
                  <a:schemeClr val="tx1"/>
                </a:solidFill>
              </a:rPr>
              <a:t> </a:t>
            </a:r>
            <a:r>
              <a:rPr lang="en-GB" sz="2400" dirty="0" err="1">
                <a:solidFill>
                  <a:schemeClr val="tx1"/>
                </a:solidFill>
              </a:rPr>
              <a:t>slabo</a:t>
            </a:r>
            <a:r>
              <a:rPr lang="en-GB" sz="2400" dirty="0">
                <a:solidFill>
                  <a:schemeClr val="tx1"/>
                </a:solidFill>
              </a:rPr>
              <a:t> </a:t>
            </a:r>
            <a:r>
              <a:rPr lang="en-GB" sz="2400" dirty="0" err="1">
                <a:solidFill>
                  <a:schemeClr val="tx1"/>
                </a:solidFill>
              </a:rPr>
              <a:t>definirani</a:t>
            </a:r>
            <a:r>
              <a:rPr lang="en-GB" sz="2400" dirty="0">
                <a:solidFill>
                  <a:schemeClr val="tx1"/>
                </a:solidFill>
              </a:rPr>
              <a:t> </a:t>
            </a:r>
            <a:r>
              <a:rPr lang="en-GB" sz="2400" dirty="0" err="1">
                <a:solidFill>
                  <a:schemeClr val="tx1"/>
                </a:solidFill>
              </a:rPr>
              <a:t>cilji</a:t>
            </a:r>
            <a:endParaRPr kumimoji="0" lang="en-SI" altLang="en-SI" sz="2400" b="0" i="0" u="none" strike="noStrike" cap="none" normalizeH="0" baseline="0" dirty="0">
              <a:ln>
                <a:noFill/>
              </a:ln>
              <a:solidFill>
                <a:schemeClr val="tx1"/>
              </a:solidFill>
              <a:effectLst/>
              <a:latin typeface="-webkit-standard"/>
            </a:endParaRPr>
          </a:p>
          <a:p>
            <a:pPr marR="0" lvl="0" algn="l" defTabSz="914400" rtl="0" eaLnBrk="0" fontAlgn="base" latinLnBrk="0" hangingPunct="0">
              <a:lnSpc>
                <a:spcPct val="100000"/>
              </a:lnSpc>
              <a:spcBef>
                <a:spcPct val="0"/>
              </a:spcBef>
              <a:spcAft>
                <a:spcPct val="0"/>
              </a:spcAft>
              <a:buClrTx/>
              <a:buSzTx/>
              <a:buFontTx/>
              <a:buAutoNum type="arabicPeriod"/>
              <a:tabLst/>
            </a:pPr>
            <a:endParaRPr kumimoji="0" lang="en-SI" altLang="en-SI" sz="1800" b="0" i="0" u="none" strike="noStrike" cap="none" normalizeH="0" baseline="0" dirty="0">
              <a:ln>
                <a:noFill/>
              </a:ln>
              <a:solidFill>
                <a:schemeClr val="tx1"/>
              </a:solidFill>
              <a:effectLst/>
              <a:latin typeface="Arial" panose="020B0604020202020204" pitchFamily="34" charset="0"/>
            </a:endParaRPr>
          </a:p>
        </p:txBody>
      </p:sp>
      <p:pic>
        <p:nvPicPr>
          <p:cNvPr id="13" name="Audio 12">
            <a:extLst>
              <a:ext uri="{FF2B5EF4-FFF2-40B4-BE49-F238E27FC236}">
                <a16:creationId xmlns:a16="http://schemas.microsoft.com/office/drawing/2014/main" id="{70060000-5526-0E17-E4A5-B4378385AF2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661661409"/>
      </p:ext>
    </p:extLst>
  </p:cSld>
  <p:clrMapOvr>
    <a:masterClrMapping/>
  </p:clrMapOvr>
  <mc:AlternateContent xmlns:mc="http://schemas.openxmlformats.org/markup-compatibility/2006">
    <mc:Choice xmlns:p14="http://schemas.microsoft.com/office/powerpoint/2010/main" Requires="p14">
      <p:transition spd="slow" p14:dur="2000" advTm="15306"/>
    </mc:Choice>
    <mc:Fallback>
      <p:transition spd="slow" advTm="153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17EBB590-8CBA-1740-03EF-14DDCB023B45}"/>
              </a:ext>
            </a:extLst>
          </p:cNvPr>
          <p:cNvSpPr>
            <a:spLocks noGrp="1" noChangeArrowheads="1"/>
          </p:cNvSpPr>
          <p:nvPr>
            <p:ph idx="1"/>
          </p:nvPr>
        </p:nvSpPr>
        <p:spPr bwMode="auto">
          <a:xfrm>
            <a:off x="1039499" y="1657381"/>
            <a:ext cx="9915535" cy="2954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SI" altLang="en-SI" sz="2400" b="1" i="0" u="none" strike="noStrike" cap="none" normalizeH="0" baseline="0" dirty="0">
                <a:ln>
                  <a:noFill/>
                </a:ln>
                <a:solidFill>
                  <a:srgbClr val="7030A0"/>
                </a:solidFill>
                <a:effectLst/>
                <a:latin typeface="Arial" panose="020B0604020202020204" pitchFamily="34" charset="0"/>
              </a:rPr>
              <a:t>Ključni vzorec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SI" altLang="en-SI" sz="2400" b="1" i="0" u="none" strike="noStrike" cap="none" normalizeH="0" baseline="0" dirty="0">
              <a:ln>
                <a:noFill/>
              </a:ln>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SI" altLang="en-SI" sz="2400" b="0" i="0" u="none" strike="noStrike" cap="none" normalizeH="0" baseline="0" dirty="0">
                <a:ln>
                  <a:noFill/>
                </a:ln>
                <a:effectLst/>
                <a:latin typeface="Arial" panose="020B0604020202020204" pitchFamily="34" charset="0"/>
              </a:rPr>
              <a:t>Večina ljudi ne opusti gibanja zaradi lenobe, ampak zaradi kombinacije: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SI" altLang="en-SI" sz="2400" b="0" i="0" u="none" strike="noStrike" cap="none" normalizeH="0" baseline="0" dirty="0">
              <a:ln>
                <a:noFill/>
              </a:ln>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SI" altLang="en-SI" sz="2400" b="0" i="0" u="none" strike="noStrike" cap="none" normalizeH="0" baseline="0" dirty="0">
                <a:ln>
                  <a:noFill/>
                </a:ln>
                <a:effectLst/>
                <a:latin typeface="Arial" panose="020B0604020202020204" pitchFamily="34" charset="0"/>
              </a:rPr>
              <a:t> slabega sistema (navade, okolje)</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SI" altLang="en-SI" sz="2400" b="0" i="0" u="none" strike="noStrike" cap="none" normalizeH="0" baseline="0" dirty="0">
                <a:ln>
                  <a:noFill/>
                </a:ln>
                <a:effectLst/>
                <a:latin typeface="Arial" panose="020B0604020202020204" pitchFamily="34" charset="0"/>
              </a:rPr>
              <a:t> psiholoških ovir (motivacija, pričakovanja)</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SI" altLang="en-SI" sz="2400" b="0" i="0" u="none" strike="noStrike" cap="none" normalizeH="0" baseline="0" dirty="0">
                <a:ln>
                  <a:noFill/>
                </a:ln>
                <a:effectLst/>
                <a:latin typeface="Arial" panose="020B0604020202020204" pitchFamily="34" charset="0"/>
              </a:rPr>
              <a:t> napačnega začetka (prehitro, preveč)</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SI" altLang="en-SI" sz="1800" b="0" i="0" u="none" strike="noStrike" cap="none" normalizeH="0" baseline="0" dirty="0">
              <a:ln>
                <a:noFill/>
              </a:ln>
              <a:solidFill>
                <a:schemeClr val="tx1"/>
              </a:solidFill>
              <a:effectLst/>
              <a:latin typeface="Arial" panose="020B0604020202020204" pitchFamily="34" charset="0"/>
            </a:endParaRPr>
          </a:p>
        </p:txBody>
      </p:sp>
      <p:pic>
        <p:nvPicPr>
          <p:cNvPr id="6" name="Audio 5">
            <a:extLst>
              <a:ext uri="{FF2B5EF4-FFF2-40B4-BE49-F238E27FC236}">
                <a16:creationId xmlns:a16="http://schemas.microsoft.com/office/drawing/2014/main" id="{74DBAE6C-700B-F76F-436D-342303634A1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547231200"/>
      </p:ext>
    </p:extLst>
  </p:cSld>
  <p:clrMapOvr>
    <a:masterClrMapping/>
  </p:clrMapOvr>
  <mc:AlternateContent xmlns:mc="http://schemas.openxmlformats.org/markup-compatibility/2006">
    <mc:Choice xmlns:p14="http://schemas.microsoft.com/office/powerpoint/2010/main" Requires="p14">
      <p:transition spd="slow" p14:dur="2000" advTm="58848"/>
    </mc:Choice>
    <mc:Fallback>
      <p:transition spd="slow" advTm="588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A2CC83-4E6C-6900-98E4-12A47E00C705}"/>
              </a:ext>
            </a:extLst>
          </p:cNvPr>
          <p:cNvSpPr>
            <a:spLocks noGrp="1"/>
          </p:cNvSpPr>
          <p:nvPr>
            <p:ph type="title"/>
          </p:nvPr>
        </p:nvSpPr>
        <p:spPr/>
        <p:txBody>
          <a:bodyPr/>
          <a:lstStyle/>
          <a:p>
            <a:r>
              <a:rPr lang="en-SI" altLang="en-SI" dirty="0">
                <a:solidFill>
                  <a:srgbClr val="7030A0"/>
                </a:solidFill>
                <a:latin typeface="Arial" panose="020B0604020202020204" pitchFamily="34" charset="0"/>
              </a:rPr>
              <a:t>1. Pomanjkanje časa (zaznano vs. realno)</a:t>
            </a:r>
            <a:endParaRPr lang="en-SI" dirty="0">
              <a:solidFill>
                <a:srgbClr val="7030A0"/>
              </a:solidFill>
            </a:endParaRPr>
          </a:p>
        </p:txBody>
      </p:sp>
      <p:sp>
        <p:nvSpPr>
          <p:cNvPr id="4" name="Rectangle 1">
            <a:extLst>
              <a:ext uri="{FF2B5EF4-FFF2-40B4-BE49-F238E27FC236}">
                <a16:creationId xmlns:a16="http://schemas.microsoft.com/office/drawing/2014/main" id="{2C5C6AA0-46E4-C75E-BF1C-C95EC52B0CD8}"/>
              </a:ext>
            </a:extLst>
          </p:cNvPr>
          <p:cNvSpPr>
            <a:spLocks noGrp="1" noChangeArrowheads="1"/>
          </p:cNvSpPr>
          <p:nvPr>
            <p:ph idx="1"/>
          </p:nvPr>
        </p:nvSpPr>
        <p:spPr bwMode="auto">
          <a:xfrm>
            <a:off x="328301" y="1742750"/>
            <a:ext cx="10847700" cy="4093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SI" altLang="en-SI" sz="2000" b="1" i="0" u="none" strike="noStrike" cap="none" normalizeH="0" baseline="0" dirty="0">
                <a:ln>
                  <a:noFill/>
                </a:ln>
                <a:effectLst/>
                <a:latin typeface="Arial" panose="020B0604020202020204" pitchFamily="34" charset="0"/>
              </a:rPr>
              <a:t>Kaj se dejansko dogaja:</a:t>
            </a:r>
            <a:br>
              <a:rPr kumimoji="0" lang="en-SI" altLang="en-SI" sz="2000" b="0" i="0" u="none" strike="noStrike" cap="none" normalizeH="0" baseline="0" dirty="0">
                <a:ln>
                  <a:noFill/>
                </a:ln>
                <a:effectLst/>
                <a:latin typeface="Arial" panose="020B0604020202020204" pitchFamily="34" charset="0"/>
              </a:rPr>
            </a:br>
            <a:r>
              <a:rPr kumimoji="0" lang="en-SI" altLang="en-SI" sz="2000" b="0" i="0" u="none" strike="noStrike" cap="none" normalizeH="0" baseline="0" dirty="0">
                <a:ln>
                  <a:noFill/>
                </a:ln>
                <a:effectLst/>
                <a:latin typeface="Arial" panose="020B0604020202020204" pitchFamily="34" charset="0"/>
              </a:rPr>
              <a:t>Večina ljudi nima objektivnega pomanjkanja časa, ampak problem </a:t>
            </a:r>
            <a:r>
              <a:rPr kumimoji="0" lang="en-SI" altLang="en-SI" sz="2000" b="1" i="0" u="none" strike="noStrike" cap="none" normalizeH="0" baseline="0" dirty="0">
                <a:ln>
                  <a:noFill/>
                </a:ln>
                <a:effectLst/>
                <a:latin typeface="Arial" panose="020B0604020202020204" pitchFamily="34" charset="0"/>
              </a:rPr>
              <a:t>prioritizacije in strukture dneva</a:t>
            </a:r>
            <a:r>
              <a:rPr kumimoji="0" lang="en-SI" altLang="en-SI" sz="2000" b="0" i="0" u="none" strike="noStrike" cap="none" normalizeH="0" baseline="0" dirty="0">
                <a:ln>
                  <a:noFill/>
                </a:ln>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SI" altLang="en-SI" sz="2000" b="0" i="0" u="none" strike="noStrike" cap="none" normalizeH="0" baseline="0" dirty="0">
                <a:ln>
                  <a:noFill/>
                </a:ln>
                <a:effectLst/>
                <a:latin typeface="Arial" panose="020B0604020202020204" pitchFamily="34" charset="0"/>
              </a:rPr>
              <a:t>Gibanje nima stabilnega mesta v urniku → zato je prva stvar, ki “odpade”.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SI" altLang="en-SI" sz="2000" b="1" i="0" u="none" strike="noStrike" cap="none" normalizeH="0" baseline="0" dirty="0">
              <a:ln>
                <a:noFill/>
              </a:ln>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SI" altLang="en-SI" sz="2000" b="1" i="0" u="none" strike="noStrike" cap="none" normalizeH="0" baseline="0" dirty="0">
                <a:ln>
                  <a:noFill/>
                </a:ln>
                <a:effectLst/>
                <a:latin typeface="Arial" panose="020B0604020202020204" pitchFamily="34" charset="0"/>
              </a:rPr>
              <a:t>Tipični vzorci:</a:t>
            </a:r>
            <a:endParaRPr kumimoji="0" lang="en-SI" altLang="en-SI" sz="2000" b="0" i="0" u="none" strike="noStrike" cap="none" normalizeH="0" baseline="0" dirty="0">
              <a:ln>
                <a:noFill/>
              </a:ln>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SI" altLang="en-SI" sz="2000" b="0" i="0" u="none" strike="noStrike" cap="none" normalizeH="0" baseline="0" dirty="0">
                <a:ln>
                  <a:noFill/>
                </a:ln>
                <a:effectLst/>
                <a:latin typeface="Arial" panose="020B0604020202020204" pitchFamily="34" charset="0"/>
              </a:rPr>
              <a:t>“Danes res nimam časa.”</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SI" altLang="en-SI" sz="2000" b="0" i="0" u="none" strike="noStrike" cap="none" normalizeH="0" baseline="0" dirty="0">
                <a:ln>
                  <a:noFill/>
                </a:ln>
                <a:effectLst/>
                <a:latin typeface="Arial" panose="020B0604020202020204" pitchFamily="34" charset="0"/>
              </a:rPr>
              <a:t>Čakanje na “idealno okno” (ki nikoli ne pride)</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SI" altLang="en-SI" sz="2000" b="0" i="0" u="none" strike="noStrike" cap="none" normalizeH="0" baseline="0" dirty="0">
                <a:ln>
                  <a:noFill/>
                </a:ln>
                <a:effectLst/>
                <a:latin typeface="Arial" panose="020B0604020202020204" pitchFamily="34" charset="0"/>
              </a:rPr>
              <a:t>Gibanje kot dodatna aktivnost, ne kot rutina</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SI" altLang="en-SI" sz="2000" b="0" i="0" u="none" strike="noStrike" cap="none" normalizeH="0" baseline="0" dirty="0">
              <a:ln>
                <a:noFill/>
              </a:ln>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SI" altLang="en-SI" sz="2000" b="1" i="0" u="none" strike="noStrike" cap="none" normalizeH="0" baseline="0" dirty="0">
                <a:ln>
                  <a:noFill/>
                </a:ln>
                <a:effectLst/>
                <a:latin typeface="Arial" panose="020B0604020202020204" pitchFamily="34" charset="0"/>
              </a:rPr>
              <a:t>Psihološko ozadje:</a:t>
            </a:r>
            <a:endParaRPr kumimoji="0" lang="en-SI" altLang="en-SI" sz="2000" b="0" i="0" u="none" strike="noStrike" cap="none" normalizeH="0" baseline="0" dirty="0">
              <a:ln>
                <a:noFill/>
              </a:ln>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SI" altLang="en-SI" sz="2000" b="0" i="0" u="none" strike="noStrike" cap="none" normalizeH="0" baseline="0" dirty="0">
                <a:ln>
                  <a:noFill/>
                </a:ln>
                <a:effectLst/>
                <a:latin typeface="Arial" panose="020B0604020202020204" pitchFamily="34" charset="0"/>
              </a:rPr>
              <a:t>odločanje na podlagi trenutnega napora (ne dolgoročne koristi)</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SI" altLang="en-SI" sz="2000" b="0" i="0" u="none" strike="noStrike" cap="none" normalizeH="0" baseline="0" dirty="0">
                <a:ln>
                  <a:noFill/>
                </a:ln>
                <a:effectLst/>
                <a:latin typeface="Arial" panose="020B0604020202020204" pitchFamily="34" charset="0"/>
              </a:rPr>
              <a:t>nizka avtomatizacija vedenja</a:t>
            </a:r>
          </a:p>
        </p:txBody>
      </p:sp>
      <p:pic>
        <p:nvPicPr>
          <p:cNvPr id="6" name="Audio 5">
            <a:extLst>
              <a:ext uri="{FF2B5EF4-FFF2-40B4-BE49-F238E27FC236}">
                <a16:creationId xmlns:a16="http://schemas.microsoft.com/office/drawing/2014/main" id="{E4ACA989-CC92-731B-A9F1-1A63AD77523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067716825"/>
      </p:ext>
    </p:extLst>
  </p:cSld>
  <p:clrMapOvr>
    <a:masterClrMapping/>
  </p:clrMapOvr>
  <mc:AlternateContent xmlns:mc="http://schemas.openxmlformats.org/markup-compatibility/2006">
    <mc:Choice xmlns:p14="http://schemas.microsoft.com/office/powerpoint/2010/main" Requires="p14">
      <p:transition spd="slow" p14:dur="2000" advTm="89909"/>
    </mc:Choice>
    <mc:Fallback>
      <p:transition spd="slow" advTm="899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6A7AC168-6A81-5C18-FCFF-4883EEBBDE59}"/>
              </a:ext>
            </a:extLst>
          </p:cNvPr>
          <p:cNvSpPr>
            <a:spLocks noGrp="1" noChangeArrowheads="1"/>
          </p:cNvSpPr>
          <p:nvPr>
            <p:ph idx="1"/>
          </p:nvPr>
        </p:nvSpPr>
        <p:spPr bwMode="auto">
          <a:xfrm>
            <a:off x="1039500" y="1762295"/>
            <a:ext cx="5982728" cy="4370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SI" altLang="en-SI" sz="2000" b="1" i="0" u="none" strike="noStrike" cap="none" normalizeH="0" baseline="0" dirty="0">
                <a:ln>
                  <a:noFill/>
                </a:ln>
                <a:effectLst/>
                <a:latin typeface="Arial" panose="020B0604020202020204" pitchFamily="34" charset="0"/>
              </a:rPr>
              <a:t>Intervencije:</a:t>
            </a:r>
            <a:endParaRPr kumimoji="0" lang="en-SI" altLang="en-SI" sz="2000" b="0" i="0" u="none" strike="noStrike" cap="none" normalizeH="0" baseline="0" dirty="0">
              <a:ln>
                <a:noFill/>
              </a:ln>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SI" altLang="en-SI" sz="2000" b="1" i="0" u="none" strike="noStrike" cap="none" normalizeH="0" baseline="0" dirty="0">
                <a:ln>
                  <a:noFill/>
                </a:ln>
                <a:effectLst/>
                <a:latin typeface="Arial" panose="020B0604020202020204" pitchFamily="34" charset="0"/>
              </a:rPr>
              <a:t>Sidranje na navado:</a:t>
            </a:r>
            <a:br>
              <a:rPr kumimoji="0" lang="en-SI" altLang="en-SI" sz="2000" b="0" i="0" u="none" strike="noStrike" cap="none" normalizeH="0" baseline="0" dirty="0">
                <a:ln>
                  <a:noFill/>
                </a:ln>
                <a:effectLst/>
                <a:latin typeface="Arial" panose="020B0604020202020204" pitchFamily="34" charset="0"/>
              </a:rPr>
            </a:br>
            <a:r>
              <a:rPr kumimoji="0" lang="en-SI" altLang="en-SI" sz="2000" b="0" i="0" u="none" strike="noStrike" cap="none" normalizeH="0" baseline="0" dirty="0">
                <a:ln>
                  <a:noFill/>
                </a:ln>
                <a:effectLst/>
                <a:latin typeface="Arial" panose="020B0604020202020204" pitchFamily="34" charset="0"/>
              </a:rPr>
              <a:t>→ “Po (obstoječa navada) naredim 10 min gibanja”</a:t>
            </a:r>
            <a:br>
              <a:rPr kumimoji="0" lang="en-SI" altLang="en-SI" sz="2000" b="0" i="0" u="none" strike="noStrike" cap="none" normalizeH="0" baseline="0" dirty="0">
                <a:ln>
                  <a:noFill/>
                </a:ln>
                <a:effectLst/>
                <a:latin typeface="Arial" panose="020B0604020202020204" pitchFamily="34" charset="0"/>
              </a:rPr>
            </a:br>
            <a:r>
              <a:rPr kumimoji="0" lang="en-SI" altLang="en-SI" sz="2000" b="0" i="0" u="none" strike="noStrike" cap="none" normalizeH="0" baseline="0" dirty="0">
                <a:ln>
                  <a:noFill/>
                </a:ln>
                <a:effectLst/>
                <a:latin typeface="Arial" panose="020B0604020202020204" pitchFamily="34" charset="0"/>
              </a:rPr>
              <a:t>(npr. po kosilu → sprehod)</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SI" altLang="en-SI" sz="2000" b="1" i="0" u="none" strike="noStrike" cap="none" normalizeH="0" baseline="0" dirty="0">
              <a:ln>
                <a:noFill/>
              </a:ln>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SI" altLang="en-SI" sz="2000" b="1" i="0" u="none" strike="noStrike" cap="none" normalizeH="0" baseline="0" dirty="0">
                <a:ln>
                  <a:noFill/>
                </a:ln>
                <a:effectLst/>
                <a:latin typeface="Arial" panose="020B0604020202020204" pitchFamily="34" charset="0"/>
              </a:rPr>
              <a:t>Plan vnaprej (implementation intention):</a:t>
            </a:r>
            <a:br>
              <a:rPr kumimoji="0" lang="en-SI" altLang="en-SI" sz="2000" b="0" i="0" u="none" strike="noStrike" cap="none" normalizeH="0" baseline="0" dirty="0">
                <a:ln>
                  <a:noFill/>
                </a:ln>
                <a:effectLst/>
                <a:latin typeface="Arial" panose="020B0604020202020204" pitchFamily="34" charset="0"/>
              </a:rPr>
            </a:br>
            <a:r>
              <a:rPr kumimoji="0" lang="en-SI" altLang="en-SI" sz="2000" b="0" i="0" u="none" strike="noStrike" cap="none" normalizeH="0" baseline="0" dirty="0">
                <a:ln>
                  <a:noFill/>
                </a:ln>
                <a:effectLst/>
                <a:latin typeface="Arial" panose="020B0604020202020204" pitchFamily="34" charset="0"/>
              </a:rPr>
              <a:t>→ “V ponedeljek ob 18:00 grem na 15 min hoje.”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SI" altLang="en-SI" sz="2000" b="1" i="0" u="none" strike="noStrike" cap="none" normalizeH="0" baseline="0" dirty="0">
              <a:ln>
                <a:noFill/>
              </a:ln>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SI" altLang="en-SI" sz="2000" b="1" i="0" u="none" strike="noStrike" cap="none" normalizeH="0" baseline="0" dirty="0">
                <a:ln>
                  <a:noFill/>
                </a:ln>
                <a:effectLst/>
                <a:latin typeface="Arial" panose="020B0604020202020204" pitchFamily="34" charset="0"/>
              </a:rPr>
              <a:t>Mini vaja:</a:t>
            </a:r>
            <a:endParaRPr kumimoji="0" lang="en-SI" altLang="en-SI" sz="2000" b="0" i="0" u="none" strike="noStrike" cap="none" normalizeH="0" baseline="0" dirty="0">
              <a:ln>
                <a:noFill/>
              </a:ln>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lang="en-SI" altLang="en-SI" sz="2000" dirty="0"/>
              <a:t>N</a:t>
            </a:r>
            <a:r>
              <a:rPr kumimoji="0" lang="en-SI" altLang="en-SI" sz="2000" b="0" i="0" u="none" strike="noStrike" cap="none" normalizeH="0" baseline="0" dirty="0">
                <a:ln>
                  <a:noFill/>
                </a:ln>
                <a:effectLst/>
                <a:latin typeface="Arial" panose="020B0604020202020204" pitchFamily="34" charset="0"/>
              </a:rPr>
              <a:t>apišite:</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n-SI" altLang="en-SI" sz="2000" b="0" i="0" u="none" strike="noStrike" cap="none" normalizeH="0" baseline="0" dirty="0">
                <a:ln>
                  <a:noFill/>
                </a:ln>
                <a:effectLst/>
                <a:latin typeface="Arial" panose="020B0604020202020204" pitchFamily="34" charset="0"/>
              </a:rPr>
              <a:t>KDAJ (točen čas)</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n-SI" altLang="en-SI" sz="2000" b="0" i="0" u="none" strike="noStrike" cap="none" normalizeH="0" baseline="0" dirty="0">
                <a:ln>
                  <a:noFill/>
                </a:ln>
                <a:effectLst/>
                <a:latin typeface="Arial" panose="020B0604020202020204" pitchFamily="34" charset="0"/>
              </a:rPr>
              <a:t>KJE</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n-SI" altLang="en-SI" sz="2000" b="0" i="0" u="none" strike="noStrike" cap="none" normalizeH="0" baseline="0" dirty="0">
                <a:ln>
                  <a:noFill/>
                </a:ln>
                <a:effectLst/>
                <a:latin typeface="Arial" panose="020B0604020202020204" pitchFamily="34" charset="0"/>
              </a:rPr>
              <a:t>KAJ</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SI" altLang="en-SI" sz="1800" b="0" i="0" u="none" strike="noStrike" cap="none" normalizeH="0" baseline="0" dirty="0">
              <a:ln>
                <a:noFill/>
              </a:ln>
              <a:solidFill>
                <a:schemeClr val="tx1"/>
              </a:solidFill>
              <a:effectLst/>
              <a:latin typeface="Arial" panose="020B0604020202020204" pitchFamily="34" charset="0"/>
            </a:endParaRPr>
          </a:p>
        </p:txBody>
      </p:sp>
      <p:sp>
        <p:nvSpPr>
          <p:cNvPr id="5" name="Rectangle 2">
            <a:extLst>
              <a:ext uri="{FF2B5EF4-FFF2-40B4-BE49-F238E27FC236}">
                <a16:creationId xmlns:a16="http://schemas.microsoft.com/office/drawing/2014/main" id="{CE8611F4-040C-CCA0-66D7-ADE65BEDF6C8}"/>
              </a:ext>
            </a:extLst>
          </p:cNvPr>
          <p:cNvSpPr>
            <a:spLocks noGrp="1" noChangeArrowheads="1"/>
          </p:cNvSpPr>
          <p:nvPr>
            <p:ph type="title"/>
          </p:nvPr>
        </p:nvSpPr>
        <p:spPr bwMode="auto">
          <a:xfrm>
            <a:off x="1039499" y="787523"/>
            <a:ext cx="782528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SI" altLang="en-SI" sz="2400" b="0" i="0" u="none" strike="noStrike" cap="none" normalizeH="0" baseline="0" dirty="0">
                <a:ln>
                  <a:noFill/>
                </a:ln>
                <a:solidFill>
                  <a:srgbClr val="C00000"/>
                </a:solidFill>
                <a:effectLst/>
                <a:latin typeface="-webkit-standard"/>
              </a:rPr>
              <a:t>“Problem ni čas, ampak odsotnost mesta za gibanje v dnevu.”</a:t>
            </a:r>
            <a:endParaRPr kumimoji="0" lang="en-SI" altLang="en-SI" sz="2400" b="0" i="0" u="none" strike="noStrike" cap="none" normalizeH="0" baseline="0" dirty="0">
              <a:ln>
                <a:noFill/>
              </a:ln>
              <a:solidFill>
                <a:srgbClr val="C00000"/>
              </a:solidFill>
              <a:effectLst/>
              <a:latin typeface="Arial" panose="020B0604020202020204" pitchFamily="34" charset="0"/>
            </a:endParaRPr>
          </a:p>
        </p:txBody>
      </p:sp>
      <p:pic>
        <p:nvPicPr>
          <p:cNvPr id="7" name="Audio 6">
            <a:extLst>
              <a:ext uri="{FF2B5EF4-FFF2-40B4-BE49-F238E27FC236}">
                <a16:creationId xmlns:a16="http://schemas.microsoft.com/office/drawing/2014/main" id="{507A6AE7-80FB-4229-F3C5-CE0BAD404BA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224244644"/>
      </p:ext>
    </p:extLst>
  </p:cSld>
  <p:clrMapOvr>
    <a:masterClrMapping/>
  </p:clrMapOvr>
  <mc:AlternateContent xmlns:mc="http://schemas.openxmlformats.org/markup-compatibility/2006">
    <mc:Choice xmlns:p14="http://schemas.microsoft.com/office/powerpoint/2010/main" Requires="p14">
      <p:transition spd="slow" p14:dur="2000" advTm="105536"/>
    </mc:Choice>
    <mc:Fallback>
      <p:transition spd="slow" advTm="1055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ZMIGAJ SE DO VADBE 3">
      <a:dk1>
        <a:srgbClr val="003399"/>
      </a:dk1>
      <a:lt1>
        <a:sysClr val="window" lastClr="FFFFFF"/>
      </a:lt1>
      <a:dk2>
        <a:srgbClr val="003399"/>
      </a:dk2>
      <a:lt2>
        <a:srgbClr val="FFFFFF"/>
      </a:lt2>
      <a:accent1>
        <a:srgbClr val="003399"/>
      </a:accent1>
      <a:accent2>
        <a:srgbClr val="0088CE"/>
      </a:accent2>
      <a:accent3>
        <a:srgbClr val="7AB800"/>
      </a:accent3>
      <a:accent4>
        <a:srgbClr val="A0C666"/>
      </a:accent4>
      <a:accent5>
        <a:srgbClr val="3AB8E8"/>
      </a:accent5>
      <a:accent6>
        <a:srgbClr val="FFFFFF"/>
      </a:accent6>
      <a:hlink>
        <a:srgbClr val="0088CE"/>
      </a:hlink>
      <a:folHlink>
        <a:srgbClr val="00339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8A5A0B4E2135494AA20BBBFCFEB1AC0A" ma:contentTypeVersion="16" ma:contentTypeDescription="Ustvari nov dokument." ma:contentTypeScope="" ma:versionID="9f1bb22cee77871ca8aff568dfc26d66">
  <xsd:schema xmlns:xsd="http://www.w3.org/2001/XMLSchema" xmlns:xs="http://www.w3.org/2001/XMLSchema" xmlns:p="http://schemas.microsoft.com/office/2006/metadata/properties" xmlns:ns2="97c59b2f-6fee-48a8-a8fb-58e64b2ca24f" xmlns:ns3="e978611b-f171-4773-a91b-52686385d5ae" targetNamespace="http://schemas.microsoft.com/office/2006/metadata/properties" ma:root="true" ma:fieldsID="7d2ffafa88f1617649a783e39baff566" ns2:_="" ns3:_="">
    <xsd:import namespace="97c59b2f-6fee-48a8-a8fb-58e64b2ca24f"/>
    <xsd:import namespace="e978611b-f171-4773-a91b-52686385d5a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ObjectDetectorVersions" minOccurs="0"/>
                <xsd:element ref="ns2:MediaServiceLocation"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7c59b2f-6fee-48a8-a8fb-58e64b2ca24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Oznake slike" ma:readOnly="false" ma:fieldId="{5cf76f15-5ced-4ddc-b409-7134ff3c332f}" ma:taxonomyMulti="true" ma:sspId="3f704706-3e82-486d-9eb4-83233080dbc7"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978611b-f171-4773-a91b-52686385d5ae" elementFormDefault="qualified">
    <xsd:import namespace="http://schemas.microsoft.com/office/2006/documentManagement/types"/>
    <xsd:import namespace="http://schemas.microsoft.com/office/infopath/2007/PartnerControls"/>
    <xsd:element name="SharedWithUsers" ma:index="10" nillable="true" ma:displayName="V skupni rabi z"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V skupni rabi s podrobnostmi" ma:internalName="SharedWithDetails" ma:readOnly="true">
      <xsd:simpleType>
        <xsd:restriction base="dms:Note">
          <xsd:maxLength value="255"/>
        </xsd:restriction>
      </xsd:simpleType>
    </xsd:element>
    <xsd:element name="TaxCatchAll" ma:index="14" nillable="true" ma:displayName="Taxonomy Catch All Column" ma:hidden="true" ma:list="{dc35af83-e90c-4db6-9c7f-1ae10a51582b}" ma:internalName="TaxCatchAll" ma:showField="CatchAllData" ma:web="e978611b-f171-4773-a91b-52686385d5a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Vrsta vsebine"/>
        <xsd:element ref="dc:title" minOccurs="0" maxOccurs="1" ma:index="4" ma:displayName="Naslov"/>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e978611b-f171-4773-a91b-52686385d5ae" xsi:nil="true"/>
    <lcf76f155ced4ddcb4097134ff3c332f xmlns="97c59b2f-6fee-48a8-a8fb-58e64b2ca24f">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5FD5DE06-E734-4503-B162-C3B15C2C23A5}">
  <ds:schemaRefs>
    <ds:schemaRef ds:uri="http://schemas.microsoft.com/sharepoint/v3/contenttype/forms"/>
  </ds:schemaRefs>
</ds:datastoreItem>
</file>

<file path=customXml/itemProps2.xml><?xml version="1.0" encoding="utf-8"?>
<ds:datastoreItem xmlns:ds="http://schemas.openxmlformats.org/officeDocument/2006/customXml" ds:itemID="{60FE5A69-F66B-4DB4-B897-B2AF3B59338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7c59b2f-6fee-48a8-a8fb-58e64b2ca24f"/>
    <ds:schemaRef ds:uri="e978611b-f171-4773-a91b-52686385d5a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059528F-8D85-424D-8A25-29A6804006A8}">
  <ds:schemaRefs>
    <ds:schemaRef ds:uri="http://schemas.microsoft.com/office/2006/metadata/properties"/>
    <ds:schemaRef ds:uri="http://schemas.microsoft.com/office/infopath/2007/PartnerControls"/>
    <ds:schemaRef ds:uri="4fd58176-6745-4085-9462-2c9faf7fef18"/>
    <ds:schemaRef ds:uri="be5b9fdd-2327-40ac-ad92-4f0ff5a02d09"/>
    <ds:schemaRef ds:uri="e978611b-f171-4773-a91b-52686385d5ae"/>
    <ds:schemaRef ds:uri="97c59b2f-6fee-48a8-a8fb-58e64b2ca24f"/>
  </ds:schemaRefs>
</ds:datastoreItem>
</file>

<file path=docProps/app.xml><?xml version="1.0" encoding="utf-8"?>
<Properties xmlns="http://schemas.openxmlformats.org/officeDocument/2006/extended-properties" xmlns:vt="http://schemas.openxmlformats.org/officeDocument/2006/docPropsVTypes">
  <Template/>
  <TotalTime>7588</TotalTime>
  <Words>3756</Words>
  <Application>Microsoft Macintosh PowerPoint</Application>
  <PresentationFormat>Widescreen</PresentationFormat>
  <Paragraphs>588</Paragraphs>
  <Slides>37</Slides>
  <Notes>27</Notes>
  <HiddenSlides>0</HiddenSlides>
  <MMClips>37</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37</vt:i4>
      </vt:variant>
    </vt:vector>
  </HeadingPairs>
  <TitlesOfParts>
    <vt:vector size="44" baseType="lpstr">
      <vt:lpstr>-webkit-standard</vt:lpstr>
      <vt:lpstr>Arial</vt:lpstr>
      <vt:lpstr>Calibri</vt:lpstr>
      <vt:lpstr>Lucida Grande</vt:lpstr>
      <vt:lpstr>Times New Roman</vt:lpstr>
      <vt:lpstr>Wingdings</vt:lpstr>
      <vt:lpstr>Office Theme</vt:lpstr>
      <vt:lpstr>Motivacija za vztrajanje pri vadbi   dr. Maja Smrdu, športna psihologinja</vt:lpstr>
      <vt:lpstr>Zakaj opustimo telesno vadbo?</vt:lpstr>
      <vt:lpstr>PowerPoint Presentation</vt:lpstr>
      <vt:lpstr>Generacija srednjih let (približno 35-65 let)</vt:lpstr>
      <vt:lpstr>Generacija mladih (18-35 let)</vt:lpstr>
      <vt:lpstr>NAJPOGOSTEJŠI VZROKI ZA OPUŠČANJE TELESNE AKTIVNOSTI</vt:lpstr>
      <vt:lpstr>PowerPoint Presentation</vt:lpstr>
      <vt:lpstr>1. Pomanjkanje časa (zaznano vs. realno)</vt:lpstr>
      <vt:lpstr>“Problem ni čas, ampak odsotnost mesta za gibanje v dnevu.”</vt:lpstr>
      <vt:lpstr>2. Nizka motivacija / izguba zagona</vt:lpstr>
      <vt:lpstr>“Motivacija ni pogoj za začetek – pogosto pride po akciji.”</vt:lpstr>
      <vt:lpstr>3. Previsoka pričakovanja (“vse-ali-nič”)</vt:lpstr>
      <vt:lpstr>“Napredek ne pride iz popolnosti, ampak iz ponavljanja.”</vt:lpstr>
      <vt:lpstr>4. Pomanjkanje takojšnjih rezultatov</vt:lpstr>
      <vt:lpstr>Biološko učenje- navada</vt:lpstr>
      <vt:lpstr>“Najhitrejši rezultati niso vidni v ogledalu, ampak v počutju.” </vt:lpstr>
      <vt:lpstr>5. Negativne izkušnje (bolečina, nelagodje)</vt:lpstr>
      <vt:lpstr>“Nelagodje na začetku je normalno, ne znak neuspeha.”</vt:lpstr>
      <vt:lpstr>6. Nizka samoučinkovitost</vt:lpstr>
      <vt:lpstr>“Samozavest ne pride prej – zgradi se skozi majhne uspehe.”</vt:lpstr>
      <vt:lpstr>7. Socialni in okoljski dejavniki</vt:lpstr>
      <vt:lpstr>“Okolje pogosto odloča namesto nas.”</vt:lpstr>
      <vt:lpstr>8. Monotonija in dolgčas</vt:lpstr>
      <vt:lpstr>Vpliv osebnosti</vt:lpstr>
      <vt:lpstr>PowerPoint Presentation</vt:lpstr>
      <vt:lpstr>“Najboljša vadba je tista, ki jo ponoviš.”</vt:lpstr>
      <vt:lpstr>9. Stres in mentalna izčrpanost</vt:lpstr>
      <vt:lpstr>Vpliv čustev</vt:lpstr>
      <vt:lpstr>PowerPoint Presentation</vt:lpstr>
      <vt:lpstr>“Ko si najbolj utrujen/a, ne potrebuješ več discipline – potrebuješ lažjo verzijo.”</vt:lpstr>
      <vt:lpstr>10. Nejasni ali slabo definirani cilji</vt:lpstr>
      <vt:lpstr>“Ne uresničimo namenov, uresničimo načrte.”</vt:lpstr>
      <vt:lpstr>Relapsi</vt:lpstr>
      <vt:lpstr>Preventivne strategije - relapsi</vt:lpstr>
      <vt:lpstr>Strategije po relapsu</vt:lpstr>
      <vt:lpstr>PowerPoint Presentation</vt:lpstr>
      <vt:lpstr>Hvala za pozornost!</vt:lpstr>
    </vt:vector>
  </TitlesOfParts>
  <Company>Arnoldvuga d.o.o.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Andrej Juvan</dc:creator>
  <cp:lastModifiedBy>Maja SMRDU</cp:lastModifiedBy>
  <cp:revision>103</cp:revision>
  <cp:lastPrinted>2015-09-04T12:05:23Z</cp:lastPrinted>
  <dcterms:created xsi:type="dcterms:W3CDTF">2015-09-02T13:14:17Z</dcterms:created>
  <dcterms:modified xsi:type="dcterms:W3CDTF">2026-04-08T18:20:51Z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0x0101008A5A0B4E2135494AA20BBBFCFEB1AC0A</vt:lpwstr>
  </property>
  <property fmtid="{D5CDD505-2E9C-101B-9397-08002B2CF9AE}" pid="3" name="MediaServiceImageTags">
    <vt:lpwstr/>
  </property>
</Properties>
</file>